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7" r:id="rId3"/>
    <p:sldId id="349" r:id="rId4"/>
    <p:sldId id="278" r:id="rId5"/>
    <p:sldId id="341" r:id="rId6"/>
    <p:sldId id="346" r:id="rId7"/>
    <p:sldId id="344" r:id="rId8"/>
    <p:sldId id="345" r:id="rId9"/>
    <p:sldId id="342" r:id="rId10"/>
    <p:sldId id="289" r:id="rId11"/>
    <p:sldId id="347" r:id="rId12"/>
    <p:sldId id="332" r:id="rId13"/>
    <p:sldId id="303" r:id="rId14"/>
    <p:sldId id="336" r:id="rId15"/>
    <p:sldId id="304" r:id="rId16"/>
    <p:sldId id="337" r:id="rId17"/>
    <p:sldId id="338" r:id="rId18"/>
    <p:sldId id="312" r:id="rId19"/>
    <p:sldId id="268" r:id="rId20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99FF33"/>
    <a:srgbClr val="FFCC00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99" autoAdjust="0"/>
  </p:normalViewPr>
  <p:slideViewPr>
    <p:cSldViewPr>
      <p:cViewPr>
        <p:scale>
          <a:sx n="50" d="100"/>
          <a:sy n="50" d="100"/>
        </p:scale>
        <p:origin x="-1860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KKPN%20Pekanbaru\2016\Database%20kawasan\TWP%20Pieh\database_twp_pieh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pivotSource>
    <c:name>[database_twp_pieh_2015.xlsx]Pivot TK IK!PivotTable1</c:name>
    <c:fmtId val="2"/>
  </c:pivotSource>
  <c:chart>
    <c:autoTitleDeleted val="1"/>
    <c:pivotFmts>
      <c:pivotFmt>
        <c:idx val="0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900"/>
              </a:pPr>
              <a:endParaRPr lang="id-ID"/>
            </a:p>
          </c:txPr>
          <c:dLblPos val="outEnd"/>
          <c:showVal val="1"/>
        </c:dLbl>
      </c:pivotFmt>
      <c:pivotFmt>
        <c:idx val="1"/>
        <c:spPr>
          <a:solidFill>
            <a:srgbClr val="FF0000"/>
          </a:solidFill>
        </c:spPr>
      </c:pivotFmt>
      <c:pivotFmt>
        <c:idx val="2"/>
        <c:spPr>
          <a:solidFill>
            <a:srgbClr val="00B050"/>
          </a:solidFill>
        </c:spPr>
      </c:pivotFmt>
      <c:pivotFmt>
        <c:idx val="3"/>
        <c:spPr>
          <a:solidFill>
            <a:srgbClr val="FFC000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900"/>
              </a:pPr>
              <a:endParaRPr lang="id-ID"/>
            </a:p>
          </c:txPr>
          <c:dLblPos val="outEnd"/>
          <c:showVal val="1"/>
        </c:dLbl>
      </c:pivotFmt>
      <c:pivotFmt>
        <c:idx val="4"/>
        <c:spPr>
          <a:solidFill>
            <a:srgbClr val="FF0000"/>
          </a:solidFill>
        </c:spPr>
      </c:pivotFmt>
      <c:pivotFmt>
        <c:idx val="5"/>
        <c:spPr>
          <a:solidFill>
            <a:srgbClr val="00B050"/>
          </a:solidFill>
        </c:spP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'Pivot TK IK'!$B$3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900"/>
                </a:pPr>
                <a:endParaRPr lang="id-ID"/>
              </a:p>
            </c:txPr>
            <c:dLblPos val="outEnd"/>
            <c:showVal val="1"/>
          </c:dLbls>
          <c:cat>
            <c:multiLvlStrRef>
              <c:f>'Pivot TK IK'!$A$4:$A$19</c:f>
              <c:multiLvlStrCache>
                <c:ptCount val="10"/>
                <c:lvl>
                  <c:pt idx="0">
                    <c:v>inti</c:v>
                  </c:pt>
                  <c:pt idx="1">
                    <c:v>Pemanfaatan</c:v>
                  </c:pt>
                  <c:pt idx="2">
                    <c:v>inti</c:v>
                  </c:pt>
                  <c:pt idx="3">
                    <c:v>Pemanfaatan</c:v>
                  </c:pt>
                  <c:pt idx="4">
                    <c:v>inti</c:v>
                  </c:pt>
                  <c:pt idx="5">
                    <c:v>Pemanfaatan</c:v>
                  </c:pt>
                  <c:pt idx="6">
                    <c:v>inti</c:v>
                  </c:pt>
                  <c:pt idx="7">
                    <c:v>Pemanfaatan</c:v>
                  </c:pt>
                  <c:pt idx="8">
                    <c:v>inti</c:v>
                  </c:pt>
                  <c:pt idx="9">
                    <c:v>Pemanfaatan</c:v>
                  </c:pt>
                </c:lvl>
                <c:lvl>
                  <c:pt idx="0">
                    <c:v>P. AIR</c:v>
                  </c:pt>
                  <c:pt idx="2">
                    <c:v>P. BANDO</c:v>
                  </c:pt>
                  <c:pt idx="4">
                    <c:v>P. PANDAN</c:v>
                  </c:pt>
                  <c:pt idx="6">
                    <c:v>P. PIEH</c:v>
                  </c:pt>
                  <c:pt idx="8">
                    <c:v>P. TORAN</c:v>
                  </c:pt>
                </c:lvl>
              </c:multiLvlStrCache>
            </c:multiLvlStrRef>
          </c:cat>
          <c:val>
            <c:numRef>
              <c:f>'Pivot TK IK'!$B$4:$B$19</c:f>
              <c:numCache>
                <c:formatCode>0.00</c:formatCode>
                <c:ptCount val="10"/>
                <c:pt idx="0">
                  <c:v>44.93</c:v>
                </c:pt>
                <c:pt idx="1">
                  <c:v>13</c:v>
                </c:pt>
                <c:pt idx="2">
                  <c:v>38.200000000000003</c:v>
                </c:pt>
                <c:pt idx="3">
                  <c:v>56.73</c:v>
                </c:pt>
                <c:pt idx="4">
                  <c:v>58.13</c:v>
                </c:pt>
                <c:pt idx="5">
                  <c:v>54.6</c:v>
                </c:pt>
                <c:pt idx="6">
                  <c:v>38.47</c:v>
                </c:pt>
                <c:pt idx="7">
                  <c:v>74.2</c:v>
                </c:pt>
                <c:pt idx="8">
                  <c:v>25.4</c:v>
                </c:pt>
                <c:pt idx="9">
                  <c:v>15.13</c:v>
                </c:pt>
              </c:numCache>
            </c:numRef>
          </c:val>
        </c:ser>
        <c:axId val="179634944"/>
        <c:axId val="179636480"/>
      </c:barChart>
      <c:catAx>
        <c:axId val="17963494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id-ID"/>
          </a:p>
        </c:txPr>
        <c:crossAx val="179636480"/>
        <c:crosses val="autoZero"/>
        <c:auto val="1"/>
        <c:lblAlgn val="ctr"/>
        <c:lblOffset val="100"/>
      </c:catAx>
      <c:valAx>
        <c:axId val="179636480"/>
        <c:scaling>
          <c:orientation val="minMax"/>
        </c:scaling>
        <c:axPos val="l"/>
        <c:majorGridlines/>
        <c:numFmt formatCode="0.00" sourceLinked="1"/>
        <c:tickLblPos val="nextTo"/>
        <c:crossAx val="179634944"/>
        <c:crosses val="autoZero"/>
        <c:crossBetween val="between"/>
      </c:valAx>
    </c:plotArea>
    <c:plotVisOnly val="1"/>
  </c:chart>
  <c:spPr>
    <a:solidFill>
      <a:schemeClr val="bg1"/>
    </a:soli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508ED-DE30-499F-88B2-2BAA32E8171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C23B2837-0CE6-451C-BAC6-09902F89D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2524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957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441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B2837-0CE6-451C-BAC6-09902F89DBD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471116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0529505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216848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:\LKKPN Pekanbaru\2015\Promosi kawasan\Bahan Diseminasi 2015\Album foto kawasan\Anambas\_MG_9056.jpg"/>
          <p:cNvPicPr>
            <a:picLocks noChangeAspect="1" noChangeArrowheads="1"/>
          </p:cNvPicPr>
          <p:nvPr userDrawn="1"/>
        </p:nvPicPr>
        <p:blipFill>
          <a:blip r:embed="rId2" cstate="print"/>
          <a:srcRect b="7216"/>
          <a:stretch>
            <a:fillRect/>
          </a:stretch>
        </p:blipFill>
        <p:spPr bwMode="auto">
          <a:xfrm flipH="1">
            <a:off x="0" y="0"/>
            <a:ext cx="49276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 rot="5400000">
            <a:off x="495300" y="-1790699"/>
            <a:ext cx="6858000" cy="10439400"/>
          </a:xfrm>
          <a:prstGeom prst="rect">
            <a:avLst/>
          </a:prstGeom>
          <a:gradFill>
            <a:gsLst>
              <a:gs pos="52000">
                <a:srgbClr val="002060"/>
              </a:gs>
              <a:gs pos="100000">
                <a:srgbClr val="0070C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04800"/>
            <a:ext cx="914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4638"/>
            <a:ext cx="9144001" cy="792162"/>
          </a:xfrm>
          <a:noFill/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348"/>
            <a:ext cx="8229600" cy="47545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D:\LKKPN Pekanbaru\Promosi kawasan\Bahan Diseminasi 2015\Album foto kawasan\Anambas\tarempa#2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83" y="60325"/>
            <a:ext cx="2309186" cy="15398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890537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D:\LKKPN Pekanbaru\2015\Promosi kawasan\Bahan Diseminasi 2015\Album foto kawasan\Anambas\_MG_9056.jpg"/>
          <p:cNvPicPr>
            <a:picLocks noChangeAspect="1" noChangeArrowheads="1"/>
          </p:cNvPicPr>
          <p:nvPr userDrawn="1"/>
        </p:nvPicPr>
        <p:blipFill>
          <a:blip r:embed="rId2" cstate="print"/>
          <a:srcRect b="7216"/>
          <a:stretch>
            <a:fillRect/>
          </a:stretch>
        </p:blipFill>
        <p:spPr bwMode="auto">
          <a:xfrm flipH="1">
            <a:off x="0" y="0"/>
            <a:ext cx="4927600" cy="68580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 rot="5400000">
            <a:off x="495300" y="-1790699"/>
            <a:ext cx="6858000" cy="10439400"/>
          </a:xfrm>
          <a:prstGeom prst="rect">
            <a:avLst/>
          </a:prstGeom>
          <a:gradFill>
            <a:gsLst>
              <a:gs pos="52000">
                <a:srgbClr val="002060"/>
              </a:gs>
              <a:gs pos="100000">
                <a:srgbClr val="0070C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2121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15240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741503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8348955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0820795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6309214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59927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6A7C1-7EC1-476E-842D-B651B39BE92E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4CD82-7442-407C-BB75-B51798A1AC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276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LKKPN Pekanbaru\2015\Promosi kawasan\Bahan Diseminasi 2015\Album foto kawasan\Pieh\pieh#20.jpg"/>
          <p:cNvPicPr>
            <a:picLocks noChangeAspect="1" noChangeArrowheads="1"/>
          </p:cNvPicPr>
          <p:nvPr/>
        </p:nvPicPr>
        <p:blipFill>
          <a:blip r:embed="rId3" cstate="print"/>
          <a:srcRect t="8336" b="16646"/>
          <a:stretch>
            <a:fillRect/>
          </a:stretch>
        </p:blipFill>
        <p:spPr bwMode="auto">
          <a:xfrm>
            <a:off x="3657600" y="4114800"/>
            <a:ext cx="5486400" cy="2743200"/>
          </a:xfrm>
          <a:prstGeom prst="rect">
            <a:avLst/>
          </a:prstGeom>
          <a:noFill/>
        </p:spPr>
      </p:pic>
      <p:pic>
        <p:nvPicPr>
          <p:cNvPr id="2050" name="Picture 2" descr="D:\LKKPN Pekanbaru\2015\Promosi kawasan\Bahan Diseminasi 2015\Album foto kawasan\Pieh\pieh#11.jpg"/>
          <p:cNvPicPr>
            <a:picLocks noChangeAspect="1" noChangeArrowheads="1"/>
          </p:cNvPicPr>
          <p:nvPr/>
        </p:nvPicPr>
        <p:blipFill>
          <a:blip r:embed="rId4" cstate="print"/>
          <a:srcRect t="11475" r="10338"/>
          <a:stretch>
            <a:fillRect/>
          </a:stretch>
        </p:blipFill>
        <p:spPr bwMode="auto">
          <a:xfrm>
            <a:off x="2895600" y="0"/>
            <a:ext cx="6248400" cy="4114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5400000" flipV="1">
            <a:off x="-685800" y="685803"/>
            <a:ext cx="6858000" cy="5486400"/>
          </a:xfrm>
          <a:prstGeom prst="rect">
            <a:avLst/>
          </a:prstGeom>
          <a:gradFill>
            <a:gsLst>
              <a:gs pos="52000">
                <a:srgbClr val="0070C0"/>
              </a:gs>
              <a:gs pos="100000">
                <a:srgbClr val="0070C0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8600" y="0"/>
            <a:ext cx="3467100" cy="6858000"/>
          </a:xfrm>
          <a:prstGeom prst="rect">
            <a:avLst/>
          </a:prstGeom>
          <a:solidFill>
            <a:srgbClr val="002060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95452"/>
            <a:ext cx="3467100" cy="12954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l"/>
            <a:r>
              <a:rPr lang="id-ID" sz="1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Oleh: </a:t>
            </a:r>
          </a:p>
          <a:p>
            <a:pPr algn="l"/>
            <a:r>
              <a:rPr lang="id-ID" sz="18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Yogi Yanuar, S.T., M.Si.</a:t>
            </a:r>
          </a:p>
          <a:p>
            <a:pPr algn="l">
              <a:spcBef>
                <a:spcPts val="0"/>
              </a:spcBef>
            </a:pPr>
            <a:r>
              <a:rPr lang="id-ID" sz="16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Kepala Loka KKPN Pekanbaru</a:t>
            </a:r>
          </a:p>
        </p:txBody>
      </p:sp>
      <p:pic>
        <p:nvPicPr>
          <p:cNvPr id="39937" name="Picture 1" descr="E:\Images\Logo KKP.png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307431" y="304800"/>
            <a:ext cx="762000" cy="77067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1116728" y="320566"/>
            <a:ext cx="304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chemeClr val="bg1"/>
                </a:solidFill>
                <a:latin typeface="Agency FB" pitchFamily="34" charset="0"/>
              </a:rPr>
              <a:t>Loka KKPN Pekanbaru</a:t>
            </a:r>
          </a:p>
          <a:p>
            <a:r>
              <a:rPr lang="id-ID" sz="1600" dirty="0" smtClean="0">
                <a:solidFill>
                  <a:schemeClr val="bg1"/>
                </a:solidFill>
                <a:latin typeface="Agency FB" pitchFamily="34" charset="0"/>
              </a:rPr>
              <a:t>Ditjen. Pengelolaan Ruang Laut</a:t>
            </a:r>
          </a:p>
          <a:p>
            <a:r>
              <a:rPr lang="id-ID" sz="1600" dirty="0" smtClean="0">
                <a:solidFill>
                  <a:schemeClr val="bg1"/>
                </a:solidFill>
                <a:latin typeface="Agency FB" pitchFamily="34" charset="0"/>
              </a:rPr>
              <a:t>Kementerian Kelautan dan Perikanan</a:t>
            </a:r>
            <a:endParaRPr lang="en-US" sz="1600" dirty="0">
              <a:solidFill>
                <a:schemeClr val="bg1"/>
              </a:solidFill>
              <a:latin typeface="Agency FB" pitchFamily="34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6" cstate="print"/>
          <a:srcRect l="40410" t="35417" r="40849" b="37500"/>
          <a:stretch>
            <a:fillRect/>
          </a:stretch>
        </p:blipFill>
        <p:spPr bwMode="auto">
          <a:xfrm>
            <a:off x="609600" y="1295400"/>
            <a:ext cx="2590800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28600" y="3581400"/>
            <a:ext cx="7315200" cy="4946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165681"/>
            <a:ext cx="6172200" cy="6244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876801"/>
            <a:ext cx="4038600" cy="304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754826"/>
            <a:ext cx="8305800" cy="1314450"/>
          </a:xfrm>
        </p:spPr>
        <p:txBody>
          <a:bodyPr>
            <a:noAutofit/>
          </a:bodyPr>
          <a:lstStyle/>
          <a:p>
            <a:pPr algn="l"/>
            <a:r>
              <a:rPr lang="id-ID" sz="2800" b="1" dirty="0" smtClean="0">
                <a:solidFill>
                  <a:schemeClr val="bg1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Profil Kondisi dan Potensi Kawasan</a:t>
            </a:r>
            <a:r>
              <a:rPr lang="id-ID" b="1" dirty="0" smtClean="0">
                <a:solidFill>
                  <a:srgbClr val="FFFF00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id-ID" b="1" dirty="0" smtClean="0">
                <a:solidFill>
                  <a:srgbClr val="FFFF00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</a:br>
            <a:r>
              <a:rPr lang="id-ID" sz="5400" b="1" dirty="0" smtClean="0">
                <a:solidFill>
                  <a:srgbClr val="FFFF00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TWP Pulau Pieh</a:t>
            </a:r>
            <a:br>
              <a:rPr lang="id-ID" sz="5400" b="1" dirty="0" smtClean="0">
                <a:solidFill>
                  <a:srgbClr val="FFFF00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</a:br>
            <a:r>
              <a:rPr lang="id-ID" sz="2400" b="1" dirty="0" smtClean="0">
                <a:solidFill>
                  <a:srgbClr val="FFFF00"/>
                </a:solidFill>
                <a:latin typeface="Arial Black" pitchFamily="34" charset="0"/>
                <a:ea typeface="Segoe UI" pitchFamily="34" charset="0"/>
                <a:cs typeface="Segoe UI" pitchFamily="34" charset="0"/>
              </a:rPr>
              <a:t>dan Laut di Sekitarnya</a:t>
            </a:r>
            <a:endParaRPr lang="en-US" sz="3600" dirty="0">
              <a:solidFill>
                <a:schemeClr val="bg1"/>
              </a:solidFill>
              <a:latin typeface="Arial Black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7478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D:\LKKPN Pekanbaru\Promosi kawasan\Bahan Diseminasi 2015\CI PANJI LAKSMANA  (63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0" y="4827269"/>
            <a:ext cx="3048000" cy="2030731"/>
          </a:xfrm>
          <a:prstGeom prst="rect">
            <a:avLst/>
          </a:prstGeom>
          <a:noFill/>
        </p:spPr>
      </p:pic>
      <p:pic>
        <p:nvPicPr>
          <p:cNvPr id="16" name="Picture 15" descr="D:\LKKPN Pekanbaru\Promosi kawasan\Bahan Diseminasi 2015\_MG_87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827269"/>
            <a:ext cx="3048000" cy="2030731"/>
          </a:xfrm>
          <a:prstGeom prst="rect">
            <a:avLst/>
          </a:prstGeom>
          <a:noFill/>
        </p:spPr>
      </p:pic>
      <p:pic>
        <p:nvPicPr>
          <p:cNvPr id="17" name="Picture 16" descr="D:\LKKPN Pekanbaru\Promosi kawasan\Bahan Diseminasi 2015\_MG_879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95600" y="4828601"/>
            <a:ext cx="3195904" cy="20293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Ikan Karang</a:t>
            </a:r>
            <a:endParaRPr lang="id-ID" dirty="0"/>
          </a:p>
        </p:txBody>
      </p:sp>
      <p:sp>
        <p:nvSpPr>
          <p:cNvPr id="18" name="Rectangle 17"/>
          <p:cNvSpPr/>
          <p:nvPr/>
        </p:nvSpPr>
        <p:spPr>
          <a:xfrm>
            <a:off x="0" y="2743200"/>
            <a:ext cx="9144000" cy="373380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4032409"/>
            <a:ext cx="43434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fi-FI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ditemukan </a:t>
            </a:r>
            <a:r>
              <a:rPr lang="id-ID" sz="1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55 spesies ikan  karang 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baik ikan target maupun indikator, pada </a:t>
            </a:r>
            <a:r>
              <a:rPr lang="id-ID" sz="14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kedalaman </a:t>
            </a:r>
            <a:r>
              <a:rPr lang="id-ID" sz="14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 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 dan 5 m. D</a:t>
            </a:r>
            <a:r>
              <a:rPr lang="fi-FI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idominasi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oleh </a:t>
            </a:r>
            <a:r>
              <a:rPr lang="id-ID" sz="1400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Family Achanturidae.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Kepadatan ikan karang </a:t>
            </a:r>
            <a:r>
              <a:rPr lang="fi-FI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berkisar antara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b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457 </a:t>
            </a:r>
            <a:r>
              <a:rPr lang="id-ID" sz="14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– </a:t>
            </a:r>
            <a:r>
              <a:rPr lang="id-ID" sz="14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6.621 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individu/ha, dengan  </a:t>
            </a:r>
            <a:r>
              <a:rPr lang="id-ID" sz="1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Kelimpahan rata-rata 3.368 individu/ha 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setara dengan </a:t>
            </a:r>
            <a:b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id-ID" sz="14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~ </a:t>
            </a:r>
            <a:r>
              <a:rPr lang="id-ID" sz="14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1,68 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indv/5m</a:t>
            </a:r>
            <a:r>
              <a:rPr lang="id-ID" sz="1400" baseline="30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id-ID" sz="1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(kategori “banyak”**)</a:t>
            </a:r>
            <a:endParaRPr lang="id-ID" sz="14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6096000"/>
            <a:ext cx="41148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900" i="1" dirty="0" smtClean="0">
                <a:solidFill>
                  <a:schemeClr val="bg1"/>
                </a:solidFill>
              </a:rPr>
              <a:t>Sumber:  </a:t>
            </a:r>
            <a:br>
              <a:rPr lang="id-ID" sz="900" i="1" dirty="0" smtClean="0">
                <a:solidFill>
                  <a:schemeClr val="bg1"/>
                </a:solidFill>
              </a:rPr>
            </a:br>
            <a:r>
              <a:rPr lang="id-ID" sz="900" i="1" dirty="0" smtClean="0">
                <a:solidFill>
                  <a:schemeClr val="bg1"/>
                </a:solidFill>
              </a:rPr>
              <a:t>Olah data Baseline </a:t>
            </a:r>
            <a:r>
              <a:rPr lang="id-ID" sz="900" i="1" smtClean="0">
                <a:solidFill>
                  <a:schemeClr val="bg1"/>
                </a:solidFill>
              </a:rPr>
              <a:t>Biofisik </a:t>
            </a:r>
            <a:r>
              <a:rPr lang="id-ID" sz="900" i="1" smtClean="0">
                <a:solidFill>
                  <a:schemeClr val="bg1"/>
                </a:solidFill>
              </a:rPr>
              <a:t>2015</a:t>
            </a:r>
            <a:r>
              <a:rPr lang="id-ID" sz="900" i="1" dirty="0" smtClean="0">
                <a:solidFill>
                  <a:schemeClr val="bg1"/>
                </a:solidFill>
              </a:rPr>
              <a:t>, Kajian Arahan Teknis Pemanfaatan </a:t>
            </a:r>
            <a:r>
              <a:rPr lang="id-ID" sz="900" i="1" smtClean="0">
                <a:solidFill>
                  <a:schemeClr val="bg1"/>
                </a:solidFill>
              </a:rPr>
              <a:t>Pariwisata </a:t>
            </a:r>
            <a:r>
              <a:rPr lang="id-ID" sz="900" i="1" smtClean="0">
                <a:solidFill>
                  <a:schemeClr val="bg1"/>
                </a:solidFill>
              </a:rPr>
              <a:t>2015</a:t>
            </a:r>
            <a:endParaRPr lang="id-ID" sz="900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id-ID" sz="900" i="1" dirty="0" smtClean="0">
                <a:solidFill>
                  <a:schemeClr val="bg1"/>
                </a:solidFill>
              </a:rPr>
              <a:t>**Soekarno - CRITC COREMAP, Artikel Penelitian LIPI http://coremap.or.id/berita/article.php?id=683</a:t>
            </a:r>
            <a:endParaRPr lang="id-ID" sz="900" i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256472"/>
            <a:ext cx="9144000" cy="1477328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31775"/>
            <a:r>
              <a:rPr lang="id-ID" dirty="0" smtClean="0">
                <a:solidFill>
                  <a:schemeClr val="bg1"/>
                </a:solidFill>
              </a:rPr>
              <a:t>Data 33 titik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/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tersebar di  seluruh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zona inti kawasan,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serta zona rehabilitasi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dan zona pemanfaatan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2438400" y="1905000"/>
            <a:ext cx="2057400" cy="20574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2504219" y="2362200"/>
            <a:ext cx="19421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000" b="1" dirty="0" smtClean="0">
                <a:solidFill>
                  <a:schemeClr val="bg1"/>
                </a:solidFill>
              </a:rPr>
              <a:t>3.368 </a:t>
            </a:r>
            <a:br>
              <a:rPr lang="id-ID" sz="4000" b="1" dirty="0" smtClean="0">
                <a:solidFill>
                  <a:schemeClr val="bg1"/>
                </a:solidFill>
              </a:rPr>
            </a:br>
            <a:r>
              <a:rPr lang="id-ID" sz="2800" b="1" dirty="0" smtClean="0">
                <a:solidFill>
                  <a:schemeClr val="bg1"/>
                </a:solidFill>
              </a:rPr>
              <a:t>indv/ha</a:t>
            </a:r>
            <a:endParaRPr lang="id-ID" sz="40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8200" y="1905000"/>
            <a:ext cx="2057400" cy="20574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0181" y="2413337"/>
            <a:ext cx="7825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dirty="0" smtClean="0"/>
              <a:t>55 </a:t>
            </a:r>
            <a:br>
              <a:rPr lang="id-ID" sz="3600" b="1" dirty="0" smtClean="0"/>
            </a:br>
            <a:r>
              <a:rPr lang="id-ID" sz="2400" b="1" dirty="0" smtClean="0"/>
              <a:t>jenis</a:t>
            </a:r>
            <a:endParaRPr lang="id-ID" sz="3600" b="1" dirty="0"/>
          </a:p>
        </p:txBody>
      </p:sp>
      <p:sp>
        <p:nvSpPr>
          <p:cNvPr id="20" name="Oval 19"/>
          <p:cNvSpPr/>
          <p:nvPr/>
        </p:nvSpPr>
        <p:spPr>
          <a:xfrm>
            <a:off x="6858000" y="1905000"/>
            <a:ext cx="2057400" cy="205740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29287" y="2413337"/>
            <a:ext cx="14239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smtClean="0"/>
              <a:t>1,35 </a:t>
            </a:r>
            <a:r>
              <a:rPr lang="id-ID" sz="3600" b="1" dirty="0" smtClean="0"/>
              <a:t/>
            </a:r>
            <a:br>
              <a:rPr lang="id-ID" sz="3600" b="1" dirty="0" smtClean="0"/>
            </a:br>
            <a:r>
              <a:rPr lang="id-ID" sz="1400" dirty="0" smtClean="0"/>
              <a:t>indeks</a:t>
            </a:r>
          </a:p>
          <a:p>
            <a:pPr algn="ctr"/>
            <a:r>
              <a:rPr lang="id-ID" sz="1400" dirty="0" smtClean="0"/>
              <a:t>keanekaragaman</a:t>
            </a:r>
            <a:endParaRPr lang="id-ID" sz="3600" dirty="0"/>
          </a:p>
        </p:txBody>
      </p:sp>
      <p:sp>
        <p:nvSpPr>
          <p:cNvPr id="23" name="Rectangle 22"/>
          <p:cNvSpPr/>
          <p:nvPr/>
        </p:nvSpPr>
        <p:spPr>
          <a:xfrm>
            <a:off x="4876800" y="4267200"/>
            <a:ext cx="4114800" cy="147732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id-ID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Ikan banyak/kelimpahan tinggi </a:t>
            </a:r>
          </a:p>
          <a:p>
            <a:pPr>
              <a:spcAft>
                <a:spcPts val="1200"/>
              </a:spcAft>
            </a:pPr>
            <a:r>
              <a:rPr lang="id-ID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id-ID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kondisi karang masih bagus</a:t>
            </a:r>
          </a:p>
          <a:p>
            <a:r>
              <a:rPr lang="id-ID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Index keanekaragaman tinggi </a:t>
            </a:r>
          </a:p>
          <a:p>
            <a:r>
              <a:rPr lang="id-ID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id-ID" sz="20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rantai makanan masih stabil</a:t>
            </a:r>
            <a:endParaRPr lang="id-ID" sz="2000" b="1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5264" y="3377166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smtClean="0"/>
              <a:t>~1,68 </a:t>
            </a:r>
            <a:r>
              <a:rPr lang="id-ID" sz="1400" dirty="0" smtClean="0"/>
              <a:t>indv/5m2</a:t>
            </a:r>
          </a:p>
          <a:p>
            <a:pPr algn="ctr"/>
            <a:r>
              <a:rPr lang="id-ID" sz="1400" dirty="0" smtClean="0"/>
              <a:t>( “Banyak”**)</a:t>
            </a:r>
            <a:endParaRPr lang="id-ID" sz="1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57200" y="2057400"/>
            <a:ext cx="8153400" cy="42672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" name="Picture 5" descr="D:\LKKPN Pekanbaru\Monitoring Spesies TWP Pieh - Cetacean\Dokumentasi\VID_20150929_130635.mp4_snapshot_00.48_[2015.11.05_15.46.10].jpg"/>
          <p:cNvPicPr/>
          <p:nvPr/>
        </p:nvPicPr>
        <p:blipFill>
          <a:blip r:embed="rId3" cstate="print"/>
          <a:srcRect t="15254"/>
          <a:stretch>
            <a:fillRect/>
          </a:stretch>
        </p:blipFill>
        <p:spPr bwMode="auto">
          <a:xfrm>
            <a:off x="457200" y="2147248"/>
            <a:ext cx="4222545" cy="211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57200" y="1371600"/>
            <a:ext cx="4267200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d-ID" sz="2400" b="1" dirty="0" smtClean="0"/>
              <a:t>Lumba-lumba Spinner Dolphins</a:t>
            </a:r>
          </a:p>
          <a:p>
            <a:r>
              <a:rPr lang="id-ID" sz="2400" dirty="0" smtClean="0"/>
              <a:t>(</a:t>
            </a:r>
            <a:r>
              <a:rPr lang="id-ID" sz="2400" i="1" dirty="0" smtClean="0"/>
              <a:t>Stenella longrostris</a:t>
            </a:r>
            <a:r>
              <a:rPr lang="id-ID" sz="2400" dirty="0" smtClean="0"/>
              <a:t>)</a:t>
            </a:r>
            <a:endParaRPr lang="id-ID" sz="2400" b="1" dirty="0"/>
          </a:p>
        </p:txBody>
      </p:sp>
      <p:pic>
        <p:nvPicPr>
          <p:cNvPr id="1026" name="Picture 2" descr="D:\LKKPN Pekanbaru\2015\Laporan Konsultan 2015\Baseline Biofisik Pieh\5. ALBUM PETA (JPEG)\1.Lampiran 2 (Lokasi Survey)\Peta Renca Survey gbr 2.jpg"/>
          <p:cNvPicPr>
            <a:picLocks noChangeAspect="1" noChangeArrowheads="1"/>
          </p:cNvPicPr>
          <p:nvPr/>
        </p:nvPicPr>
        <p:blipFill>
          <a:blip r:embed="rId4" cstate="print"/>
          <a:srcRect l="6975" t="7245" r="49328" b="14846"/>
          <a:stretch>
            <a:fillRect/>
          </a:stretch>
        </p:blipFill>
        <p:spPr bwMode="auto">
          <a:xfrm>
            <a:off x="4684441" y="1371600"/>
            <a:ext cx="3926159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Spesies Langka dan Dilindungi</a:t>
            </a:r>
            <a:endParaRPr lang="id-ID" dirty="0"/>
          </a:p>
        </p:txBody>
      </p:sp>
      <p:pic>
        <p:nvPicPr>
          <p:cNvPr id="4" name="Picture 3" descr="D:\LKKPN Pekanbaru\Monitoring Spesies TWP Pieh - Cetacean\Dokumentasi\VID_20150929_130635.mp4_snapshot_00.41_[2015.11.05_15.45.22].jpg"/>
          <p:cNvPicPr/>
          <p:nvPr/>
        </p:nvPicPr>
        <p:blipFill>
          <a:blip r:embed="rId5" cstate="print">
            <a:lum bright="20000" contrast="20000"/>
          </a:blip>
          <a:srcRect l="40180" t="44828" r="35178" b="11397"/>
          <a:stretch>
            <a:fillRect/>
          </a:stretch>
        </p:blipFill>
        <p:spPr bwMode="auto">
          <a:xfrm>
            <a:off x="6629400" y="1066800"/>
            <a:ext cx="2286000" cy="2285705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4496" y="4343400"/>
            <a:ext cx="388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1600" dirty="0" smtClean="0">
                <a:solidFill>
                  <a:schemeClr val="bg1"/>
                </a:solidFill>
              </a:rPr>
              <a:t>Perairan TWP Pulau Pieh mempunyai potensi cetacean khususnya lumba-lumba dari jenis </a:t>
            </a:r>
            <a:r>
              <a:rPr lang="id-ID" sz="1600" i="1" dirty="0" smtClean="0">
                <a:solidFill>
                  <a:schemeClr val="bg1"/>
                </a:solidFill>
              </a:rPr>
              <a:t>Spinner Dolphin </a:t>
            </a:r>
            <a:r>
              <a:rPr lang="id-ID" sz="1600" dirty="0" smtClean="0">
                <a:solidFill>
                  <a:schemeClr val="bg1"/>
                </a:solidFill>
              </a:rPr>
              <a:t>(</a:t>
            </a:r>
            <a:r>
              <a:rPr lang="id-ID" sz="1600" i="1" dirty="0" smtClean="0">
                <a:solidFill>
                  <a:schemeClr val="bg1"/>
                </a:solidFill>
              </a:rPr>
              <a:t>Stenella longrostris</a:t>
            </a:r>
            <a:r>
              <a:rPr lang="id-ID" sz="1600" dirty="0" smtClean="0">
                <a:solidFill>
                  <a:schemeClr val="bg1"/>
                </a:solidFill>
              </a:rPr>
              <a:t>) dalam jumlah yang cukup besar mencapai &gt; 300 ekor dan diperkirakan merupakan kelompok yang memang berdomisili di perairan tersebut.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08760" y="3505200"/>
            <a:ext cx="685800" cy="685800"/>
          </a:xfrm>
          <a:prstGeom prst="ellipse">
            <a:avLst/>
          </a:prstGeom>
          <a:solidFill>
            <a:srgbClr val="00FF00">
              <a:alpha val="68000"/>
            </a:srgbClr>
          </a:solidFill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2" name="Straight Connector 11"/>
          <p:cNvCxnSpPr>
            <a:stCxn id="10" idx="1"/>
            <a:endCxn id="4" idx="2"/>
          </p:cNvCxnSpPr>
          <p:nvPr/>
        </p:nvCxnSpPr>
        <p:spPr>
          <a:xfrm flipV="1">
            <a:off x="6509193" y="2209653"/>
            <a:ext cx="120207" cy="1395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6"/>
            <a:endCxn id="4" idx="5"/>
          </p:cNvCxnSpPr>
          <p:nvPr/>
        </p:nvCxnSpPr>
        <p:spPr>
          <a:xfrm flipV="1">
            <a:off x="7094560" y="3017771"/>
            <a:ext cx="1486063" cy="830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39826" y="2209800"/>
            <a:ext cx="2360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&gt;300</a:t>
            </a:r>
            <a:r>
              <a:rPr lang="id-ID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ekor</a:t>
            </a:r>
            <a:r>
              <a:rPr lang="id-I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d-ID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38400" y="6305490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000" i="1" dirty="0" smtClean="0">
                <a:solidFill>
                  <a:schemeClr val="bg1"/>
                </a:solidFill>
              </a:rPr>
              <a:t>Hasil monitoring spesies langka dan dilindungi pada 30 </a:t>
            </a:r>
            <a:r>
              <a:rPr lang="id-ID" sz="1000" i="1" smtClean="0">
                <a:solidFill>
                  <a:schemeClr val="bg1"/>
                </a:solidFill>
              </a:rPr>
              <a:t>September </a:t>
            </a:r>
            <a:r>
              <a:rPr lang="id-ID" sz="1000" i="1" smtClean="0">
                <a:solidFill>
                  <a:schemeClr val="bg1"/>
                </a:solidFill>
              </a:rPr>
              <a:t>2015 </a:t>
            </a:r>
            <a:r>
              <a:rPr lang="id-ID" sz="1000" i="1" dirty="0" smtClean="0">
                <a:solidFill>
                  <a:schemeClr val="bg1"/>
                </a:solidFill>
              </a:rPr>
              <a:t>di perairan TWP Pieh bersama Dr. Danielle Kreb (Ahli Cetacean – RASI)</a:t>
            </a:r>
            <a:endParaRPr lang="id-ID" sz="1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505200"/>
            <a:ext cx="9144000" cy="198120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6"/>
          <p:cNvGrpSpPr/>
          <p:nvPr/>
        </p:nvGrpSpPr>
        <p:grpSpPr>
          <a:xfrm>
            <a:off x="2125663" y="1447800"/>
            <a:ext cx="4892675" cy="2371725"/>
            <a:chOff x="2057400" y="1905000"/>
            <a:chExt cx="4892675" cy="23717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57400" y="1905000"/>
              <a:ext cx="237807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1905000"/>
              <a:ext cx="237807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 smtClean="0">
                <a:solidFill>
                  <a:schemeClr val="bg1"/>
                </a:solidFill>
                <a:latin typeface="Arial Black" pitchFamily="34" charset="0"/>
              </a:rPr>
              <a:t>POTENSI kawasan</a:t>
            </a:r>
            <a:endParaRPr lang="id-ID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Arial Black" pitchFamily="34" charset="0"/>
              </a:rPr>
              <a:t>TWP Pulau Pieh dan Laut di Sekitarnya</a:t>
            </a:r>
            <a:endParaRPr lang="id-ID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lipartbest.com/cliparts/ncX/Xbp/ncXXbppcB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34865"/>
          <a:stretch>
            <a:fillRect/>
          </a:stretch>
        </p:blipFill>
        <p:spPr bwMode="auto">
          <a:xfrm flipH="1">
            <a:off x="1066800" y="2667000"/>
            <a:ext cx="40386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Potensi Perikanan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3962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04800" y="1279480"/>
            <a:ext cx="3379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/>
              <a:t>Perikanan Tangkap</a:t>
            </a:r>
            <a:endParaRPr lang="id-ID" sz="3200" b="1" dirty="0"/>
          </a:p>
        </p:txBody>
      </p:sp>
      <p:sp>
        <p:nvSpPr>
          <p:cNvPr id="12" name="Oval 11"/>
          <p:cNvSpPr/>
          <p:nvPr/>
        </p:nvSpPr>
        <p:spPr>
          <a:xfrm>
            <a:off x="255896" y="2057400"/>
            <a:ext cx="1905000" cy="190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0899" y="2334161"/>
            <a:ext cx="21820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3600" b="1" dirty="0" smtClean="0">
                <a:latin typeface="Arial Narrow" pitchFamily="34" charset="0"/>
              </a:rPr>
              <a:t>MSY</a:t>
            </a:r>
            <a:r>
              <a:rPr lang="id-ID" sz="3600" b="1" smtClean="0">
                <a:latin typeface="Arial Narrow" pitchFamily="34" charset="0"/>
              </a:rPr>
              <a:t/>
            </a:r>
            <a:br>
              <a:rPr lang="id-ID" sz="3600" b="1" smtClean="0">
                <a:latin typeface="Arial Narrow" pitchFamily="34" charset="0"/>
              </a:rPr>
            </a:br>
            <a:r>
              <a:rPr lang="id-ID" sz="3600" b="1" smtClean="0">
                <a:latin typeface="Arial Narrow" pitchFamily="34" charset="0"/>
              </a:rPr>
              <a:t>120.565,86 </a:t>
            </a:r>
            <a:r>
              <a:rPr lang="id-ID" sz="3600" b="1" dirty="0" smtClean="0">
                <a:latin typeface="Arial Narrow" pitchFamily="34" charset="0"/>
              </a:rPr>
              <a:t/>
            </a:r>
            <a:br>
              <a:rPr lang="id-ID" sz="3600" b="1" dirty="0" smtClean="0">
                <a:latin typeface="Arial Narrow" pitchFamily="34" charset="0"/>
              </a:rPr>
            </a:br>
            <a:r>
              <a:rPr lang="id-ID" sz="2800" b="1" dirty="0" smtClean="0">
                <a:latin typeface="Arial Narrow" pitchFamily="34" charset="0"/>
              </a:rPr>
              <a:t>kg/bulan</a:t>
            </a:r>
            <a:endParaRPr lang="id-ID" sz="3600" b="1" dirty="0"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79473" y="2130623"/>
            <a:ext cx="40645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i="1" dirty="0" smtClean="0">
                <a:solidFill>
                  <a:schemeClr val="bg1"/>
                </a:solidFill>
              </a:rPr>
              <a:t>Luas Subzona Perikanan Tangkap = </a:t>
            </a:r>
            <a:r>
              <a:rPr lang="id-ID" sz="1400" i="1" dirty="0" smtClean="0">
                <a:solidFill>
                  <a:schemeClr val="bg1"/>
                </a:solidFill>
              </a:rPr>
              <a:t>37.974,92 </a:t>
            </a:r>
            <a:r>
              <a:rPr lang="id-ID" sz="1400" i="1" dirty="0" smtClean="0">
                <a:solidFill>
                  <a:schemeClr val="bg1"/>
                </a:solidFill>
              </a:rPr>
              <a:t>ha</a:t>
            </a:r>
            <a:endParaRPr lang="id-ID" sz="1400" i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6400800"/>
            <a:ext cx="3962400" cy="44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id-ID" sz="1400" i="1" dirty="0" smtClean="0">
                <a:solidFill>
                  <a:schemeClr val="bg1"/>
                </a:solidFill>
              </a:rPr>
              <a:t>Sumber: Dokumen Arahan Teknis Pemanfaatan Perikanan Tangkap TWP Pieh</a:t>
            </a:r>
            <a:r>
              <a:rPr lang="id-ID" sz="1400" i="1" smtClean="0">
                <a:solidFill>
                  <a:schemeClr val="bg1"/>
                </a:solidFill>
              </a:rPr>
              <a:t>, </a:t>
            </a:r>
            <a:r>
              <a:rPr lang="id-ID" sz="1400" i="1" smtClean="0">
                <a:solidFill>
                  <a:schemeClr val="bg1"/>
                </a:solidFill>
              </a:rPr>
              <a:t>2015</a:t>
            </a:r>
            <a:endParaRPr lang="id-ID" sz="1400" i="1" dirty="0">
              <a:solidFill>
                <a:schemeClr val="bg1"/>
              </a:solidFill>
            </a:endParaRPr>
          </a:p>
        </p:txBody>
      </p:sp>
      <p:pic>
        <p:nvPicPr>
          <p:cNvPr id="20" name="Picture 2" descr="http://www.clipartbest.com/cliparts/ncX/Xbp/ncXXbppcB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65135"/>
          <a:stretch>
            <a:fillRect/>
          </a:stretch>
        </p:blipFill>
        <p:spPr bwMode="auto">
          <a:xfrm flipH="1">
            <a:off x="1219200" y="5015552"/>
            <a:ext cx="4038600" cy="14275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3400" y="5105400"/>
            <a:ext cx="449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d-ID" sz="3600" b="1" dirty="0" smtClean="0">
                <a:solidFill>
                  <a:srgbClr val="FFFF00"/>
                </a:solidFill>
                <a:latin typeface="Arial Narrow" pitchFamily="34" charset="0"/>
              </a:rPr>
              <a:t>TAC </a:t>
            </a:r>
            <a:br>
              <a:rPr lang="id-ID" sz="36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id-ID" sz="3600" b="1" dirty="0" smtClean="0">
                <a:solidFill>
                  <a:srgbClr val="FFFF00"/>
                </a:solidFill>
                <a:latin typeface="Arial Narrow" pitchFamily="34" charset="0"/>
              </a:rPr>
              <a:t>96.452,69 </a:t>
            </a:r>
            <a:br>
              <a:rPr lang="id-ID" sz="3600" b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id-ID" sz="2800" b="1" dirty="0" smtClean="0">
                <a:solidFill>
                  <a:srgbClr val="FFFF00"/>
                </a:solidFill>
                <a:latin typeface="Arial Narrow" pitchFamily="34" charset="0"/>
              </a:rPr>
              <a:t>kg/bulan</a:t>
            </a:r>
            <a:endParaRPr lang="id-ID" sz="36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895600" y="2438401"/>
          <a:ext cx="6096000" cy="2362199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4135838"/>
                <a:gridCol w="1190465"/>
                <a:gridCol w="769697"/>
              </a:tblGrid>
              <a:tr h="337457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 dirty="0" smtClean="0"/>
                        <a:t>            Jumlah </a:t>
                      </a:r>
                      <a:r>
                        <a:rPr lang="id-ID" sz="1600" u="none" strike="noStrike" dirty="0"/>
                        <a:t>trip kapal diperbolehkan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trip/hari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/>
                        <a:t>3.51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674914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 dirty="0" smtClean="0"/>
                        <a:t>            Jumlah </a:t>
                      </a:r>
                      <a:r>
                        <a:rPr lang="id-ID" sz="1600" u="none" strike="noStrike" dirty="0"/>
                        <a:t>kapal yang diperbolehkan beroperasi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kapal/alat tangkap/hari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 smtClean="0"/>
                        <a:t>8.11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37457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u="none" strike="noStrike" dirty="0"/>
                        <a:t>Jumlah alat tangkap rawai diizinkan beroperasi</a:t>
                      </a:r>
                      <a:endParaRPr lang="sv-SE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trip/hari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/>
                        <a:t>4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37457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Jumlah alat tangkap pancing diizinkan beroperasi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trip/hari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/>
                        <a:t>3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37457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Jumlah alat tangkap bagan diizinkan beroperasi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trip/hari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/>
                        <a:t>9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  <a:tr h="337457"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Jumlah alat tangkap payang diizinkan beroperasi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d-ID" sz="1600" u="none" strike="noStrike"/>
                        <a:t>trip/hari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d-ID" sz="2000" u="none" strike="noStrike" dirty="0"/>
                        <a:t>12</a:t>
                      </a:r>
                      <a:endParaRPr lang="id-ID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9460" name="Picture 4" descr="http://thumb101.shutterstock.com/display_pic_with_logo/2936740/294014087/stock-vector-fishing-boat-icon-2940140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2333172" y="2093785"/>
            <a:ext cx="1012371" cy="93244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I:\dokumentasi pieh\IMG_5872.JPG"/>
          <p:cNvPicPr>
            <a:picLocks noChangeAspect="1" noChangeArrowheads="1"/>
          </p:cNvPicPr>
          <p:nvPr/>
        </p:nvPicPr>
        <p:blipFill>
          <a:blip r:embed="rId3" cstate="print"/>
          <a:srcRect t="14444"/>
          <a:stretch>
            <a:fillRect/>
          </a:stretch>
        </p:blipFill>
        <p:spPr bwMode="auto">
          <a:xfrm>
            <a:off x="3009900" y="990600"/>
            <a:ext cx="5143500" cy="5867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Potensi Pemanfaatan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2667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Tubir karang di Pulau Pieh sebagai situs penyelaman primadona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30480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04800" y="1279480"/>
            <a:ext cx="195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/>
              <a:t>Pariwisata</a:t>
            </a:r>
            <a:endParaRPr lang="id-ID" sz="32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6934200" y="3810000"/>
            <a:ext cx="2209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7" name="Rectangle 56"/>
          <p:cNvSpPr/>
          <p:nvPr/>
        </p:nvSpPr>
        <p:spPr>
          <a:xfrm>
            <a:off x="6553200" y="4191000"/>
            <a:ext cx="2590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5029200" y="4572000"/>
            <a:ext cx="41148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491552" y="1905000"/>
          <a:ext cx="5549900" cy="1706880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770348"/>
                <a:gridCol w="1041461"/>
                <a:gridCol w="898656"/>
                <a:gridCol w="673991"/>
                <a:gridCol w="116544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Ragam wisata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selam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snorkeling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pantai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pengamatan penyu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Pulau Toran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Pulau Pandan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Pulau Pieh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Pulau Bando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Tidak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u="none" strike="noStrike" dirty="0" smtClean="0"/>
                        <a:t>Ya</a:t>
                      </a:r>
                      <a:endParaRPr lang="id-ID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Tidak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Pulau Air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Tidak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Tidak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Tidak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Ya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307608" y="4065896"/>
            <a:ext cx="2133600" cy="23430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Callout 22"/>
          <p:cNvSpPr/>
          <p:nvPr/>
        </p:nvSpPr>
        <p:spPr>
          <a:xfrm>
            <a:off x="541360" y="4057710"/>
            <a:ext cx="2743200" cy="2343090"/>
          </a:xfrm>
          <a:prstGeom prst="rightArrowCallout">
            <a:avLst>
              <a:gd name="adj1" fmla="val 25000"/>
              <a:gd name="adj2" fmla="val 25000"/>
              <a:gd name="adj3" fmla="val 16845"/>
              <a:gd name="adj4" fmla="val 7940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>
            <a:off x="457200" y="1981200"/>
            <a:ext cx="3276600" cy="1371600"/>
          </a:xfrm>
          <a:prstGeom prst="rightArrow">
            <a:avLst>
              <a:gd name="adj1" fmla="val 71891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Potensi Pemanfaatan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3962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04800" y="1279480"/>
            <a:ext cx="195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/>
              <a:t>Pariwisata</a:t>
            </a:r>
            <a:endParaRPr lang="id-ID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597876" y="2092656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b="1" dirty="0" smtClean="0"/>
              <a:t>5</a:t>
            </a:r>
            <a:endParaRPr lang="id-ID" sz="5400" b="1" dirty="0"/>
          </a:p>
        </p:txBody>
      </p:sp>
      <p:sp>
        <p:nvSpPr>
          <p:cNvPr id="7" name="Rectangle 6"/>
          <p:cNvSpPr/>
          <p:nvPr/>
        </p:nvSpPr>
        <p:spPr>
          <a:xfrm>
            <a:off x="1502715" y="2729552"/>
            <a:ext cx="71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lokasi</a:t>
            </a:r>
            <a:endParaRPr lang="id-ID" dirty="0"/>
          </a:p>
        </p:txBody>
      </p:sp>
      <p:pic>
        <p:nvPicPr>
          <p:cNvPr id="55298" name="Picture 2" descr="http://thumb9.shutterstock.com/display_pic_with_logo/68929/117527566/stock-vector-tropical-sea-small-island-vector-icon-isolated-117527566.jpg"/>
          <p:cNvPicPr>
            <a:picLocks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7296" y="1905000"/>
            <a:ext cx="1461448" cy="1461448"/>
          </a:xfrm>
          <a:prstGeom prst="ellipse">
            <a:avLst/>
          </a:prstGeom>
          <a:noFill/>
        </p:spPr>
      </p:pic>
      <p:pic>
        <p:nvPicPr>
          <p:cNvPr id="55302" name="Picture 6" descr="http://previews.123rf.com/images/leremy/leremy1304/leremy130400077/18812186-Man-People-Swimming-Pool-Sea-Beach-Sign-Symbol-Pictogram-Icon-Stock-Vecto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08" t="11692" r="76615" b="74769"/>
          <a:stretch>
            <a:fillRect/>
          </a:stretch>
        </p:blipFill>
        <p:spPr bwMode="auto">
          <a:xfrm>
            <a:off x="555008" y="5957249"/>
            <a:ext cx="644236" cy="457200"/>
          </a:xfrm>
          <a:prstGeom prst="rect">
            <a:avLst/>
          </a:prstGeom>
          <a:noFill/>
        </p:spPr>
      </p:pic>
      <p:pic>
        <p:nvPicPr>
          <p:cNvPr id="14" name="Picture 6" descr="http://previews.123rf.com/images/leremy/leremy1304/leremy130400077/18812186-Man-People-Swimming-Pool-Sea-Beach-Sign-Symbol-Pictogram-Icon-Stock-Vecto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77" t="57846" r="23692" b="24308"/>
          <a:stretch>
            <a:fillRect/>
          </a:stretch>
        </p:blipFill>
        <p:spPr bwMode="auto">
          <a:xfrm>
            <a:off x="609410" y="4335215"/>
            <a:ext cx="914400" cy="646771"/>
          </a:xfrm>
          <a:prstGeom prst="rect">
            <a:avLst/>
          </a:prstGeom>
          <a:noFill/>
        </p:spPr>
      </p:pic>
      <p:pic>
        <p:nvPicPr>
          <p:cNvPr id="15" name="Picture 6" descr="http://previews.123rf.com/images/leremy/leremy1304/leremy130400077/18812186-Man-People-Swimming-Pool-Sea-Beach-Sign-Symbol-Pictogram-Icon-Stock-Vecto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615" t="58462" r="48923" b="26769"/>
          <a:stretch>
            <a:fillRect/>
          </a:stretch>
        </p:blipFill>
        <p:spPr bwMode="auto">
          <a:xfrm>
            <a:off x="609410" y="5138158"/>
            <a:ext cx="914400" cy="510363"/>
          </a:xfrm>
          <a:prstGeom prst="rect">
            <a:avLst/>
          </a:prstGeom>
          <a:noFill/>
        </p:spPr>
      </p:pic>
      <p:pic>
        <p:nvPicPr>
          <p:cNvPr id="55304" name="Picture 8" descr="http://cache1.asset-cache.net/gc/165812348-beach-icons-black-series-gettyimages.jpg?v=1&amp;c=IWSAsset&amp;k=2&amp;d=z54YsPzuFW%2FXSTyyL3GtSaKIAGVSCulKNJNblRDHSliXTo9rP3jw2z0%2B%2BZK99JLB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"/>
          <a:stretch>
            <a:fillRect/>
          </a:stretch>
        </p:blipFill>
        <p:spPr bwMode="auto">
          <a:xfrm>
            <a:off x="976142" y="5728648"/>
            <a:ext cx="644236" cy="52710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033816" y="4272662"/>
            <a:ext cx="1480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>
              <a:lnSpc>
                <a:spcPct val="150000"/>
              </a:lnSpc>
            </a:pPr>
            <a:r>
              <a:rPr lang="id-ID" sz="2800" b="1" dirty="0" smtClean="0"/>
              <a:t>349</a:t>
            </a:r>
          </a:p>
          <a:p>
            <a:pPr algn="r" fontAlgn="t">
              <a:lnSpc>
                <a:spcPct val="150000"/>
              </a:lnSpc>
            </a:pPr>
            <a:r>
              <a:rPr lang="id-ID" sz="2800" b="1" smtClean="0"/>
              <a:t>211</a:t>
            </a:r>
            <a:endParaRPr lang="id-ID" sz="2800" b="1" dirty="0" smtClean="0"/>
          </a:p>
          <a:p>
            <a:pPr algn="r" fontAlgn="t">
              <a:lnSpc>
                <a:spcPct val="150000"/>
              </a:lnSpc>
            </a:pPr>
            <a:r>
              <a:rPr lang="id-ID" sz="2800" b="1" smtClean="0"/>
              <a:t>1098</a:t>
            </a:r>
            <a:endParaRPr lang="id-ID" sz="2800" b="1" dirty="0" smtClean="0"/>
          </a:p>
          <a:p>
            <a:pPr algn="r">
              <a:lnSpc>
                <a:spcPct val="150000"/>
              </a:lnSpc>
            </a:pPr>
            <a:endParaRPr lang="id-ID" sz="2800" b="1" dirty="0"/>
          </a:p>
        </p:txBody>
      </p:sp>
      <p:sp>
        <p:nvSpPr>
          <p:cNvPr id="19" name="Rectangle 18"/>
          <p:cNvSpPr/>
          <p:nvPr/>
        </p:nvSpPr>
        <p:spPr>
          <a:xfrm>
            <a:off x="1926608" y="4814248"/>
            <a:ext cx="662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orang</a:t>
            </a:r>
            <a:endParaRPr lang="id-ID" sz="1600" dirty="0"/>
          </a:p>
        </p:txBody>
      </p:sp>
      <p:sp>
        <p:nvSpPr>
          <p:cNvPr id="20" name="Rectangle 19"/>
          <p:cNvSpPr/>
          <p:nvPr/>
        </p:nvSpPr>
        <p:spPr>
          <a:xfrm>
            <a:off x="1926608" y="5451144"/>
            <a:ext cx="662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orang</a:t>
            </a:r>
            <a:endParaRPr lang="id-ID" sz="1600" dirty="0"/>
          </a:p>
        </p:txBody>
      </p:sp>
      <p:sp>
        <p:nvSpPr>
          <p:cNvPr id="21" name="Rectangle 20"/>
          <p:cNvSpPr/>
          <p:nvPr/>
        </p:nvSpPr>
        <p:spPr>
          <a:xfrm>
            <a:off x="1926608" y="6060744"/>
            <a:ext cx="662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orang</a:t>
            </a:r>
            <a:endParaRPr lang="id-ID" sz="1600" dirty="0"/>
          </a:p>
        </p:txBody>
      </p:sp>
      <p:sp>
        <p:nvSpPr>
          <p:cNvPr id="24" name="Rectangle 23"/>
          <p:cNvSpPr/>
          <p:nvPr/>
        </p:nvSpPr>
        <p:spPr>
          <a:xfrm>
            <a:off x="228600" y="3962400"/>
            <a:ext cx="2218877" cy="369332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  <a:latin typeface="Arial Narrow" pitchFamily="34" charset="0"/>
              </a:rPr>
              <a:t>Daya dukung kawasan</a:t>
            </a:r>
            <a:endParaRPr lang="id-ID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81616" y="4267200"/>
            <a:ext cx="1480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>
              <a:lnSpc>
                <a:spcPct val="150000"/>
              </a:lnSpc>
            </a:pPr>
            <a:r>
              <a:rPr lang="id-ID" sz="2800" b="1" dirty="0" smtClean="0"/>
              <a:t>34</a:t>
            </a:r>
          </a:p>
          <a:p>
            <a:pPr algn="r" fontAlgn="t">
              <a:lnSpc>
                <a:spcPct val="150000"/>
              </a:lnSpc>
            </a:pPr>
            <a:r>
              <a:rPr lang="id-ID" sz="2800" b="1" dirty="0" smtClean="0"/>
              <a:t>22</a:t>
            </a:r>
          </a:p>
          <a:p>
            <a:pPr algn="r" fontAlgn="t">
              <a:lnSpc>
                <a:spcPct val="150000"/>
              </a:lnSpc>
            </a:pPr>
            <a:r>
              <a:rPr lang="id-ID" sz="2800" b="1" smtClean="0"/>
              <a:t>109</a:t>
            </a:r>
            <a:endParaRPr lang="id-ID" sz="2800" b="1" dirty="0" smtClean="0"/>
          </a:p>
          <a:p>
            <a:pPr algn="r">
              <a:lnSpc>
                <a:spcPct val="150000"/>
              </a:lnSpc>
            </a:pPr>
            <a:endParaRPr lang="id-ID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3540456" y="4800600"/>
            <a:ext cx="662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orang</a:t>
            </a:r>
            <a:endParaRPr lang="id-ID" sz="1600" dirty="0"/>
          </a:p>
        </p:txBody>
      </p:sp>
      <p:sp>
        <p:nvSpPr>
          <p:cNvPr id="28" name="Rectangle 27"/>
          <p:cNvSpPr/>
          <p:nvPr/>
        </p:nvSpPr>
        <p:spPr>
          <a:xfrm>
            <a:off x="3540456" y="5437496"/>
            <a:ext cx="662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orang</a:t>
            </a:r>
            <a:endParaRPr lang="id-ID" sz="1600" dirty="0"/>
          </a:p>
        </p:txBody>
      </p:sp>
      <p:sp>
        <p:nvSpPr>
          <p:cNvPr id="29" name="Rectangle 28"/>
          <p:cNvSpPr/>
          <p:nvPr/>
        </p:nvSpPr>
        <p:spPr>
          <a:xfrm>
            <a:off x="3540456" y="6047096"/>
            <a:ext cx="662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orang</a:t>
            </a:r>
            <a:endParaRPr lang="id-ID" sz="1600" dirty="0"/>
          </a:p>
        </p:txBody>
      </p:sp>
      <p:sp>
        <p:nvSpPr>
          <p:cNvPr id="31" name="Rectangle 30"/>
          <p:cNvSpPr/>
          <p:nvPr/>
        </p:nvSpPr>
        <p:spPr>
          <a:xfrm>
            <a:off x="2917208" y="3962400"/>
            <a:ext cx="2645392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id-ID" b="1" dirty="0" smtClean="0">
                <a:solidFill>
                  <a:schemeClr val="bg1"/>
                </a:solidFill>
                <a:latin typeface="Arial Narrow" pitchFamily="34" charset="0"/>
              </a:rPr>
              <a:t>Daya dukung pemanfaatan</a:t>
            </a:r>
            <a:endParaRPr lang="id-ID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6768" y="63963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>
                <a:solidFill>
                  <a:schemeClr val="bg1"/>
                </a:solidFill>
              </a:rPr>
              <a:t>Nilai optimal berdasarkan n</a:t>
            </a:r>
            <a:r>
              <a:rPr lang="en-US" sz="1200" dirty="0" err="1" smtClean="0">
                <a:solidFill>
                  <a:schemeClr val="bg1"/>
                </a:solidFill>
              </a:rPr>
              <a:t>ilai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ambang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batas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kumpulan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orang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id-ID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dari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beberapa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kegiatan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wisata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bahari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id-ID" sz="1200" dirty="0" smtClean="0">
                <a:solidFill>
                  <a:schemeClr val="bg1"/>
                </a:solidFill>
              </a:rPr>
              <a:t> dalam orang/hektar yaitu: Selam : 25, snorkeling : 50, berenang : 50, wisata pantai : 200</a:t>
            </a:r>
            <a:endParaRPr lang="id-ID" sz="1200" dirty="0">
              <a:solidFill>
                <a:schemeClr val="bg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21656" y="4904096"/>
            <a:ext cx="1524000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Oval 44"/>
          <p:cNvSpPr/>
          <p:nvPr/>
        </p:nvSpPr>
        <p:spPr>
          <a:xfrm>
            <a:off x="7045656" y="5208896"/>
            <a:ext cx="838200" cy="8382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 45"/>
          <p:cNvSpPr/>
          <p:nvPr/>
        </p:nvSpPr>
        <p:spPr>
          <a:xfrm>
            <a:off x="4071584" y="5235222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dirty="0" smtClean="0">
                <a:solidFill>
                  <a:schemeClr val="bg1"/>
                </a:solidFill>
                <a:latin typeface="Arial Narrow" pitchFamily="34" charset="0"/>
              </a:rPr>
              <a:t>Total Daya Dukung Kawasan</a:t>
            </a:r>
            <a:endParaRPr lang="id-ID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826992" y="5208896"/>
            <a:ext cx="152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  <a:latin typeface="Arial Narrow" pitchFamily="34" charset="0"/>
              </a:rPr>
              <a:t>Total Daya Dukung Pemanfaatan</a:t>
            </a:r>
            <a:endParaRPr lang="id-ID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10788" y="5325562"/>
            <a:ext cx="1120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smtClean="0">
                <a:solidFill>
                  <a:srgbClr val="000000"/>
                </a:solidFill>
              </a:rPr>
              <a:t>1658</a:t>
            </a:r>
            <a:endParaRPr lang="id-ID" sz="3600" b="1" dirty="0"/>
          </a:p>
        </p:txBody>
      </p:sp>
      <p:sp>
        <p:nvSpPr>
          <p:cNvPr id="49" name="Rectangle 48"/>
          <p:cNvSpPr/>
          <p:nvPr/>
        </p:nvSpPr>
        <p:spPr>
          <a:xfrm>
            <a:off x="6997075" y="5326040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600" b="1" smtClean="0">
                <a:solidFill>
                  <a:schemeClr val="bg1"/>
                </a:solidFill>
              </a:rPr>
              <a:t>165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78856" y="5720688"/>
            <a:ext cx="662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orang</a:t>
            </a:r>
            <a:endParaRPr lang="id-ID" sz="1600" dirty="0"/>
          </a:p>
        </p:txBody>
      </p:sp>
      <p:sp>
        <p:nvSpPr>
          <p:cNvPr id="53" name="Rectangle 52"/>
          <p:cNvSpPr/>
          <p:nvPr/>
        </p:nvSpPr>
        <p:spPr>
          <a:xfrm>
            <a:off x="6912762" y="3608696"/>
            <a:ext cx="2078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2800" b="1" dirty="0" smtClean="0">
                <a:solidFill>
                  <a:schemeClr val="bg1"/>
                </a:solidFill>
              </a:rPr>
              <a:t>8,72 </a:t>
            </a:r>
            <a:r>
              <a:rPr lang="id-ID" sz="2000" dirty="0" smtClean="0">
                <a:solidFill>
                  <a:schemeClr val="bg1"/>
                </a:solidFill>
              </a:rPr>
              <a:t>Ha </a:t>
            </a:r>
            <a:r>
              <a:rPr lang="id-ID" sz="1600" dirty="0" smtClean="0">
                <a:solidFill>
                  <a:schemeClr val="bg1"/>
                </a:solidFill>
              </a:rPr>
              <a:t>site selam</a:t>
            </a:r>
            <a:endParaRPr lang="id-ID" sz="2800" dirty="0"/>
          </a:p>
        </p:txBody>
      </p:sp>
      <p:sp>
        <p:nvSpPr>
          <p:cNvPr id="54" name="Rectangle 53"/>
          <p:cNvSpPr/>
          <p:nvPr/>
        </p:nvSpPr>
        <p:spPr>
          <a:xfrm>
            <a:off x="6549073" y="3989696"/>
            <a:ext cx="2442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2800" b="1" smtClean="0">
                <a:solidFill>
                  <a:schemeClr val="bg1"/>
                </a:solidFill>
              </a:rPr>
              <a:t>5,31</a:t>
            </a:r>
            <a:r>
              <a:rPr lang="id-ID" sz="2800" smtClean="0">
                <a:solidFill>
                  <a:schemeClr val="bg1"/>
                </a:solidFill>
              </a:rPr>
              <a:t> </a:t>
            </a:r>
            <a:r>
              <a:rPr lang="id-ID" sz="2000" dirty="0" smtClean="0">
                <a:solidFill>
                  <a:schemeClr val="bg1"/>
                </a:solidFill>
              </a:rPr>
              <a:t>Ha </a:t>
            </a:r>
            <a:r>
              <a:rPr lang="id-ID" sz="1600" dirty="0" smtClean="0">
                <a:solidFill>
                  <a:schemeClr val="bg1"/>
                </a:solidFill>
              </a:rPr>
              <a:t>site snorkeling</a:t>
            </a:r>
            <a:endParaRPr lang="id-ID" sz="2800" dirty="0"/>
          </a:p>
        </p:txBody>
      </p:sp>
      <p:sp>
        <p:nvSpPr>
          <p:cNvPr id="55" name="Rectangle 54"/>
          <p:cNvSpPr/>
          <p:nvPr/>
        </p:nvSpPr>
        <p:spPr>
          <a:xfrm>
            <a:off x="4990698" y="4370696"/>
            <a:ext cx="4000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d-ID" sz="2800" b="1" dirty="0" smtClean="0">
                <a:solidFill>
                  <a:schemeClr val="bg1"/>
                </a:solidFill>
              </a:rPr>
              <a:t>980,54</a:t>
            </a:r>
            <a:r>
              <a:rPr lang="id-ID" sz="2800" dirty="0" smtClean="0">
                <a:solidFill>
                  <a:schemeClr val="bg1"/>
                </a:solidFill>
              </a:rPr>
              <a:t> </a:t>
            </a:r>
            <a:r>
              <a:rPr lang="id-ID" sz="2000" dirty="0" smtClean="0">
                <a:solidFill>
                  <a:schemeClr val="bg1"/>
                </a:solidFill>
              </a:rPr>
              <a:t>m </a:t>
            </a:r>
            <a:r>
              <a:rPr lang="id-ID" sz="1600" dirty="0" smtClean="0">
                <a:solidFill>
                  <a:schemeClr val="bg1"/>
                </a:solidFill>
              </a:rPr>
              <a:t>panjang pantai untuk rekreasi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14600" y="2111022"/>
            <a:ext cx="53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5400" b="1" dirty="0" smtClean="0"/>
              <a:t>4</a:t>
            </a:r>
            <a:endParaRPr lang="id-ID" sz="5400" b="1" dirty="0"/>
          </a:p>
        </p:txBody>
      </p:sp>
      <p:sp>
        <p:nvSpPr>
          <p:cNvPr id="60" name="Rectangle 59"/>
          <p:cNvSpPr/>
          <p:nvPr/>
        </p:nvSpPr>
        <p:spPr>
          <a:xfrm>
            <a:off x="2226095" y="2736742"/>
            <a:ext cx="1284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600" dirty="0" smtClean="0"/>
              <a:t>ragam wisata</a:t>
            </a:r>
            <a:endParaRPr lang="id-ID" sz="16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Potensi Pemanfaatan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3962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304800" y="1279480"/>
            <a:ext cx="195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/>
              <a:t>Pariwisata</a:t>
            </a:r>
            <a:endParaRPr lang="id-ID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1828800"/>
            <a:ext cx="32004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Sebaran daya dukung pemanfaatan zona pemanfaatan pariwisata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8" name="Picture 2" descr="D:\LKKPN Pekanbaru\2015\Laporan Konsultan 2015\Baseline Biofisik Pieh\5. ALBUM PETA (JPEG)\1.Lampiran 2 (Lokasi Survey)\Peta Renca Survey gbr 2.jpg"/>
          <p:cNvPicPr>
            <a:picLocks noChangeAspect="1" noChangeArrowheads="1"/>
          </p:cNvPicPr>
          <p:nvPr/>
        </p:nvPicPr>
        <p:blipFill>
          <a:blip r:embed="rId3" cstate="print"/>
          <a:srcRect l="6975" t="7245" r="49328" b="14846"/>
          <a:stretch>
            <a:fillRect/>
          </a:stretch>
        </p:blipFill>
        <p:spPr bwMode="auto">
          <a:xfrm>
            <a:off x="4267200" y="1246164"/>
            <a:ext cx="4267200" cy="5383236"/>
          </a:xfrm>
          <a:prstGeom prst="rect">
            <a:avLst/>
          </a:prstGeom>
          <a:noFill/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3352800"/>
          <a:ext cx="4571999" cy="3154680"/>
        </p:xfrm>
        <a:graphic>
          <a:graphicData uri="http://schemas.openxmlformats.org/drawingml/2006/table">
            <a:tbl>
              <a:tblPr firstRow="1" lastRow="1" bandRow="1">
                <a:tableStyleId>{793D81CF-94F2-401A-BA57-92F5A7B2D0C5}</a:tableStyleId>
              </a:tblPr>
              <a:tblGrid>
                <a:gridCol w="1080370"/>
                <a:gridCol w="876821"/>
                <a:gridCol w="955110"/>
                <a:gridCol w="829849"/>
                <a:gridCol w="829849"/>
              </a:tblGrid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Lokasi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Selam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Snorkeling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Rekreasi Pantai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Jumlah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P. Air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P. Bando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P. Pandan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11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P. Pieh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P. Toran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16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10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57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Total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34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22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109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4" name="Oval 13"/>
          <p:cNvSpPr>
            <a:spLocks noChangeAspect="1"/>
          </p:cNvSpPr>
          <p:nvPr/>
        </p:nvSpPr>
        <p:spPr>
          <a:xfrm>
            <a:off x="6961496" y="4648200"/>
            <a:ext cx="236863" cy="236863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572000" y="1572904"/>
            <a:ext cx="45719" cy="4571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248400" y="3429000"/>
            <a:ext cx="181778" cy="18177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445992" y="5816224"/>
            <a:ext cx="457200" cy="457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ectangle 17"/>
          <p:cNvSpPr/>
          <p:nvPr/>
        </p:nvSpPr>
        <p:spPr>
          <a:xfrm>
            <a:off x="4636325" y="1454725"/>
            <a:ext cx="735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/>
              <a:t>6 orang</a:t>
            </a:r>
            <a:endParaRPr lang="id-ID" sz="1400" dirty="0"/>
          </a:p>
        </p:txBody>
      </p:sp>
      <p:sp>
        <p:nvSpPr>
          <p:cNvPr id="19" name="Rectangle 18"/>
          <p:cNvSpPr/>
          <p:nvPr/>
        </p:nvSpPr>
        <p:spPr>
          <a:xfrm>
            <a:off x="6400800" y="3276600"/>
            <a:ext cx="827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/>
              <a:t>33 </a:t>
            </a:r>
            <a:r>
              <a:rPr lang="id-ID" sz="1400" dirty="0" smtClean="0"/>
              <a:t>orang</a:t>
            </a:r>
            <a:endParaRPr lang="id-ID" sz="1400" dirty="0"/>
          </a:p>
        </p:txBody>
      </p:sp>
      <p:sp>
        <p:nvSpPr>
          <p:cNvPr id="20" name="Rectangle 19"/>
          <p:cNvSpPr/>
          <p:nvPr/>
        </p:nvSpPr>
        <p:spPr>
          <a:xfrm>
            <a:off x="7162800" y="4495800"/>
            <a:ext cx="827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/>
              <a:t>43 </a:t>
            </a:r>
            <a:r>
              <a:rPr lang="id-ID" sz="1400" dirty="0" smtClean="0"/>
              <a:t>orang</a:t>
            </a:r>
            <a:endParaRPr lang="id-ID" sz="1400" dirty="0"/>
          </a:p>
        </p:txBody>
      </p:sp>
      <p:sp>
        <p:nvSpPr>
          <p:cNvPr id="21" name="Rectangle 20"/>
          <p:cNvSpPr/>
          <p:nvPr/>
        </p:nvSpPr>
        <p:spPr>
          <a:xfrm>
            <a:off x="7620000" y="5562600"/>
            <a:ext cx="827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400" dirty="0" smtClean="0"/>
              <a:t>83 </a:t>
            </a:r>
            <a:r>
              <a:rPr lang="id-ID" sz="1400" dirty="0" smtClean="0"/>
              <a:t>orang</a:t>
            </a:r>
            <a:endParaRPr lang="id-ID" sz="14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Potensi Pemanfaatan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3962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304800" y="1279480"/>
            <a:ext cx="1952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/>
              <a:t>Pariwisata</a:t>
            </a:r>
            <a:endParaRPr lang="id-ID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1828800"/>
            <a:ext cx="32004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Sebaran Ragam Potensi Wisata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1800" y="2221675"/>
            <a:ext cx="1524000" cy="263610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 descr="D:\LKKPN Pekanbaru\2015\Laporan Konsultan 2015\Baseline Biofisik Pieh\5. ALBUM PETA (JPEG)\1.Lampiran 2 (Lokasi Survey)\Peta Renca Survey gbr 2.jpg"/>
          <p:cNvPicPr>
            <a:picLocks noChangeAspect="1" noChangeArrowheads="1"/>
          </p:cNvPicPr>
          <p:nvPr/>
        </p:nvPicPr>
        <p:blipFill>
          <a:blip r:embed="rId3" cstate="print"/>
          <a:srcRect l="6975" t="7245" r="49328" b="14846"/>
          <a:stretch>
            <a:fillRect/>
          </a:stretch>
        </p:blipFill>
        <p:spPr bwMode="auto">
          <a:xfrm>
            <a:off x="4267200" y="1246164"/>
            <a:ext cx="4267200" cy="5383236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1918" r="78077" b="88744"/>
          <a:stretch>
            <a:fillRect/>
          </a:stretch>
        </p:blipFill>
        <p:spPr bwMode="auto">
          <a:xfrm>
            <a:off x="7620000" y="630085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15564" r="78077" b="75099"/>
          <a:stretch>
            <a:fillRect/>
          </a:stretch>
        </p:blipFill>
        <p:spPr bwMode="auto">
          <a:xfrm>
            <a:off x="7315200" y="637705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29348" r="78077" b="61316"/>
          <a:stretch>
            <a:fillRect/>
          </a:stretch>
        </p:blipFill>
        <p:spPr bwMode="auto">
          <a:xfrm>
            <a:off x="7162800" y="607225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44908" r="78077" b="45758"/>
          <a:stretch>
            <a:fillRect/>
          </a:stretch>
        </p:blipFill>
        <p:spPr bwMode="auto">
          <a:xfrm>
            <a:off x="7467600" y="599605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1918" r="78077" b="88744"/>
          <a:stretch>
            <a:fillRect/>
          </a:stretch>
        </p:blipFill>
        <p:spPr bwMode="auto">
          <a:xfrm>
            <a:off x="6372225" y="348615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15564" r="78077" b="75099"/>
          <a:stretch>
            <a:fillRect/>
          </a:stretch>
        </p:blipFill>
        <p:spPr bwMode="auto">
          <a:xfrm>
            <a:off x="6096000" y="358140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29348" r="78077" b="61316"/>
          <a:stretch>
            <a:fillRect/>
          </a:stretch>
        </p:blipFill>
        <p:spPr bwMode="auto">
          <a:xfrm>
            <a:off x="5943600" y="327660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44908" r="78077" b="45758"/>
          <a:stretch>
            <a:fillRect/>
          </a:stretch>
        </p:blipFill>
        <p:spPr bwMode="auto">
          <a:xfrm>
            <a:off x="6248400" y="320040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1918" r="78077" b="88744"/>
          <a:stretch>
            <a:fillRect/>
          </a:stretch>
        </p:blipFill>
        <p:spPr bwMode="auto">
          <a:xfrm>
            <a:off x="4572125" y="1590675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44908" r="78077" b="45758"/>
          <a:stretch>
            <a:fillRect/>
          </a:stretch>
        </p:blipFill>
        <p:spPr bwMode="auto">
          <a:xfrm>
            <a:off x="4495800" y="1295400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1918" r="78077" b="88744"/>
          <a:stretch>
            <a:fillRect/>
          </a:stretch>
        </p:blipFill>
        <p:spPr bwMode="auto">
          <a:xfrm>
            <a:off x="7069775" y="4812475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15564" r="78077" b="75099"/>
          <a:stretch>
            <a:fillRect/>
          </a:stretch>
        </p:blipFill>
        <p:spPr bwMode="auto">
          <a:xfrm>
            <a:off x="6764975" y="4888675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29348" r="78077" b="61316"/>
          <a:stretch>
            <a:fillRect/>
          </a:stretch>
        </p:blipFill>
        <p:spPr bwMode="auto">
          <a:xfrm>
            <a:off x="6612575" y="4583875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email"/>
          <a:srcRect l="5000" t="44908" r="78077" b="45758"/>
          <a:stretch>
            <a:fillRect/>
          </a:stretch>
        </p:blipFill>
        <p:spPr bwMode="auto">
          <a:xfrm>
            <a:off x="6917375" y="4507675"/>
            <a:ext cx="239486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s://encrypted-tbn1.gstatic.com/images?q=tbn:ANd9GcSBgIX9XioMsjCCaEEkDKdoCkkfS0-yRe34CqS_nJ4giHpFUyW_gQ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9412" t="23529" r="29411" b="35294"/>
          <a:stretch>
            <a:fillRect/>
          </a:stretch>
        </p:blipFill>
        <p:spPr bwMode="auto">
          <a:xfrm>
            <a:off x="6429375" y="3895725"/>
            <a:ext cx="228600" cy="22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 cstate="email"/>
          <a:srcRect t="43359"/>
          <a:stretch>
            <a:fillRect/>
          </a:stretch>
        </p:blipFill>
        <p:spPr bwMode="auto">
          <a:xfrm>
            <a:off x="2685800" y="2221675"/>
            <a:ext cx="1524000" cy="1493107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8600" y="3352800"/>
          <a:ext cx="4571999" cy="3154680"/>
        </p:xfrm>
        <a:graphic>
          <a:graphicData uri="http://schemas.openxmlformats.org/drawingml/2006/table">
            <a:tbl>
              <a:tblPr firstRow="1" lastRow="1" bandRow="1">
                <a:tableStyleId>{793D81CF-94F2-401A-BA57-92F5A7B2D0C5}</a:tableStyleId>
              </a:tblPr>
              <a:tblGrid>
                <a:gridCol w="1080370"/>
                <a:gridCol w="876821"/>
                <a:gridCol w="955110"/>
                <a:gridCol w="829849"/>
                <a:gridCol w="829849"/>
              </a:tblGrid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Lokasi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Selam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Snorkeling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Rekreasi Pantai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Jumlah</a:t>
                      </a:r>
                      <a:endParaRPr lang="id-ID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P. Air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P. Bando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P. Pandan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11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P. Pieh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P. Toran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16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10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57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44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Total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34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22</a:t>
                      </a:r>
                      <a:endParaRPr lang="id-ID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109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  <a:endParaRPr lang="id-ID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57600"/>
            <a:ext cx="9144000" cy="266700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Akhir Kata...</a:t>
            </a:r>
            <a:endParaRPr lang="id-ID" dirty="0"/>
          </a:p>
        </p:txBody>
      </p:sp>
      <p:grpSp>
        <p:nvGrpSpPr>
          <p:cNvPr id="8" name="Group 7"/>
          <p:cNvGrpSpPr/>
          <p:nvPr/>
        </p:nvGrpSpPr>
        <p:grpSpPr>
          <a:xfrm>
            <a:off x="2125663" y="1752600"/>
            <a:ext cx="4892675" cy="2371725"/>
            <a:chOff x="2057400" y="1905000"/>
            <a:chExt cx="4892675" cy="2371725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7400" y="1905000"/>
              <a:ext cx="237807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65539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572000" y="1905000"/>
              <a:ext cx="237807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914400" y="4343400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Adalah kewajiban kita bersama untuk menjaga dan memanfaatkan secara bijak karunia sumberdaya alam yang begitu indah dan melimpah di bumi nusantara tercinta ini. Keindahan dan kekayaan laut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Pulau Pieh dan sekitarnya sudah sepatutnya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id-ID" dirty="0" smtClean="0">
                <a:solidFill>
                  <a:schemeClr val="bg1"/>
                </a:solidFill>
              </a:rPr>
              <a:t>jaga sebagai harta warisan yang tak ternilai untuk </a:t>
            </a:r>
            <a:r>
              <a:rPr lang="en-US" dirty="0" err="1" smtClean="0">
                <a:solidFill>
                  <a:schemeClr val="bg1"/>
                </a:solidFill>
              </a:rPr>
              <a:t>masa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demi</a:t>
            </a:r>
            <a:r>
              <a:rPr lang="id-ID" dirty="0" smtClean="0">
                <a:solidFill>
                  <a:schemeClr val="bg1"/>
                </a:solidFill>
              </a:rPr>
              <a:t> Kesejahteraan masyarakat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seluruh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bangsa</a:t>
            </a:r>
            <a:r>
              <a:rPr lang="en-US" dirty="0" smtClean="0">
                <a:solidFill>
                  <a:schemeClr val="bg1"/>
                </a:solidFill>
              </a:rPr>
              <a:t> Indonesia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LKKPN Pekanbaru\Promosi kawasan\Bahan Diseminasi 2015\Album foto kawasan\Anambas\durai#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3279101"/>
            <a:ext cx="442300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id-ID" sz="9600" dirty="0" smtClean="0">
                <a:solidFill>
                  <a:srgbClr val="FFFF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</a:t>
            </a:r>
            <a:r>
              <a:rPr lang="id-ID" sz="54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erima Kasih</a:t>
            </a:r>
            <a:endParaRPr lang="en-US" sz="54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43961"/>
            <a:ext cx="8001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D:\LKKPN Pekanbaru\Promosi kawasan\Bahan Diseminasi 2015\Album foto kawasan\Anambas\tarempa#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81961"/>
            <a:ext cx="2309186" cy="15398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52950" y="46963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Loka KKPN Pekanbaru</a:t>
            </a:r>
          </a:p>
          <a:p>
            <a:r>
              <a:rPr lang="id-ID" sz="1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Ditjen Pengelolaan Ruang Laut</a:t>
            </a:r>
          </a:p>
          <a:p>
            <a:r>
              <a:rPr lang="id-ID" sz="16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Kementerian kelautan dan Perikanan</a:t>
            </a:r>
          </a:p>
          <a:p>
            <a:r>
              <a:rPr lang="id-ID" sz="16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Jl. Budi Luhur, Kel. Kulim, Kec. Tenayan Raya</a:t>
            </a:r>
          </a:p>
          <a:p>
            <a:r>
              <a:rPr lang="id-ID" sz="16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Kota Pekanbaru - Riau</a:t>
            </a:r>
            <a:endParaRPr lang="en-US" sz="16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80498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505200"/>
            <a:ext cx="9144000" cy="19812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2125663" y="1447800"/>
            <a:ext cx="4892675" cy="2371725"/>
            <a:chOff x="2057400" y="1905000"/>
            <a:chExt cx="4892675" cy="237172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057400" y="1905000"/>
              <a:ext cx="237807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1905000"/>
              <a:ext cx="2378075" cy="2371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0000" endA="300" endPos="55000" dir="5400000" sy="-100000" algn="bl" rotWithShape="0"/>
            </a:effec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 smtClean="0">
                <a:solidFill>
                  <a:schemeClr val="bg1"/>
                </a:solidFill>
                <a:latin typeface="Arial Black" pitchFamily="34" charset="0"/>
              </a:rPr>
              <a:t>Profil kondisi kawasan</a:t>
            </a:r>
            <a:endParaRPr lang="id-ID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FFFF00"/>
                </a:solidFill>
                <a:latin typeface="Arial Black" pitchFamily="34" charset="0"/>
              </a:rPr>
              <a:t>TWP Pulau Pieh dan Laut di Sekitarnya</a:t>
            </a:r>
            <a:endParaRPr lang="id-ID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:\dokumentasi pieh\IMG_589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44600" y="1371600"/>
            <a:ext cx="660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Terumbu Karang</a:t>
            </a:r>
            <a:endParaRPr lang="id-ID" dirty="0"/>
          </a:p>
        </p:txBody>
      </p:sp>
      <p:sp>
        <p:nvSpPr>
          <p:cNvPr id="7" name="TextBox 6"/>
          <p:cNvSpPr txBox="1"/>
          <p:nvPr/>
        </p:nvSpPr>
        <p:spPr>
          <a:xfrm>
            <a:off x="5699234" y="5029200"/>
            <a:ext cx="2057400" cy="120032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Terumbu karang di perairan TWP Pieh dengan ikan-ikan karangnya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676400"/>
            <a:ext cx="9144000" cy="38862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3" name="Rectangle 52"/>
          <p:cNvSpPr/>
          <p:nvPr/>
        </p:nvSpPr>
        <p:spPr>
          <a:xfrm>
            <a:off x="197068" y="3915102"/>
            <a:ext cx="3581400" cy="2514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Rectangle 37"/>
          <p:cNvSpPr/>
          <p:nvPr/>
        </p:nvSpPr>
        <p:spPr>
          <a:xfrm>
            <a:off x="201304" y="1178256"/>
            <a:ext cx="2590800" cy="609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Kondisi Terumbu Karang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2489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ysClr val="windowText" lastClr="0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Tutupan Karang</a:t>
            </a:r>
            <a:endParaRPr lang="id-ID" sz="2400" b="1" dirty="0">
              <a:solidFill>
                <a:sysClr val="windowText" lastClr="0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7229" y="1752600"/>
            <a:ext cx="33579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Prosentase tutupan karang hidup</a:t>
            </a:r>
            <a:br>
              <a:rPr lang="id-ID" b="1" dirty="0" smtClean="0">
                <a:solidFill>
                  <a:schemeClr val="bg1"/>
                </a:solidFill>
              </a:rPr>
            </a:br>
            <a:r>
              <a:rPr lang="id-ID" b="1" smtClean="0">
                <a:solidFill>
                  <a:schemeClr val="bg1"/>
                </a:solidFill>
              </a:rPr>
              <a:t>tahun </a:t>
            </a:r>
            <a:r>
              <a:rPr lang="id-ID" b="1" smtClean="0">
                <a:solidFill>
                  <a:schemeClr val="bg1"/>
                </a:solidFill>
              </a:rPr>
              <a:t>2010 </a:t>
            </a:r>
            <a:r>
              <a:rPr lang="id-ID" b="1" smtClean="0">
                <a:solidFill>
                  <a:schemeClr val="bg1"/>
                </a:solidFill>
              </a:rPr>
              <a:t>- </a:t>
            </a:r>
            <a:r>
              <a:rPr lang="id-ID" b="1" smtClean="0">
                <a:solidFill>
                  <a:schemeClr val="bg1"/>
                </a:solidFill>
              </a:rPr>
              <a:t>2015</a:t>
            </a:r>
            <a:endParaRPr lang="id-ID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943600" y="58674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d-ID" sz="1200" i="1" dirty="0" smtClean="0">
                <a:solidFill>
                  <a:schemeClr val="bg1"/>
                </a:solidFill>
              </a:rPr>
              <a:t>Sumber:</a:t>
            </a:r>
          </a:p>
          <a:p>
            <a:pPr marL="109538" indent="-109538">
              <a:lnSpc>
                <a:spcPct val="90000"/>
              </a:lnSpc>
              <a:buFont typeface="Arial" pitchFamily="34" charset="0"/>
              <a:buChar char="•"/>
            </a:pPr>
            <a:r>
              <a:rPr lang="id-ID" sz="1200" i="1" dirty="0" smtClean="0">
                <a:solidFill>
                  <a:schemeClr val="bg1"/>
                </a:solidFill>
              </a:rPr>
              <a:t>Review potensi (</a:t>
            </a:r>
            <a:r>
              <a:rPr lang="id-ID" sz="1200" i="1" dirty="0" smtClean="0">
                <a:solidFill>
                  <a:schemeClr val="bg1"/>
                </a:solidFill>
              </a:rPr>
              <a:t>2010</a:t>
            </a:r>
            <a:r>
              <a:rPr lang="id-ID" sz="1200" i="1" dirty="0" smtClean="0">
                <a:solidFill>
                  <a:schemeClr val="bg1"/>
                </a:solidFill>
              </a:rPr>
              <a:t>) dan hasil monitoring (</a:t>
            </a:r>
            <a:r>
              <a:rPr lang="id-ID" sz="1200" i="1" dirty="0" smtClean="0">
                <a:solidFill>
                  <a:schemeClr val="bg1"/>
                </a:solidFill>
              </a:rPr>
              <a:t>2011 </a:t>
            </a:r>
            <a:r>
              <a:rPr lang="id-ID" sz="1200" i="1" dirty="0" smtClean="0">
                <a:solidFill>
                  <a:schemeClr val="bg1"/>
                </a:solidFill>
              </a:rPr>
              <a:t>&amp; </a:t>
            </a:r>
            <a:r>
              <a:rPr lang="id-ID" sz="1200" i="1" dirty="0" smtClean="0">
                <a:solidFill>
                  <a:schemeClr val="bg1"/>
                </a:solidFill>
              </a:rPr>
              <a:t>20112</a:t>
            </a:r>
            <a:r>
              <a:rPr lang="id-ID" sz="1200" i="1" dirty="0" smtClean="0">
                <a:solidFill>
                  <a:schemeClr val="bg1"/>
                </a:solidFill>
              </a:rPr>
              <a:t>) dalam dokumen RPZ TWP </a:t>
            </a:r>
            <a:r>
              <a:rPr lang="id-ID" sz="1200" i="1" dirty="0" smtClean="0">
                <a:solidFill>
                  <a:schemeClr val="bg1"/>
                </a:solidFill>
              </a:rPr>
              <a:t>Pieh</a:t>
            </a:r>
          </a:p>
          <a:p>
            <a:pPr marL="109538" indent="-109538">
              <a:lnSpc>
                <a:spcPct val="90000"/>
              </a:lnSpc>
              <a:buFont typeface="Arial" pitchFamily="34" charset="0"/>
              <a:buChar char="•"/>
            </a:pPr>
            <a:r>
              <a:rPr lang="id-ID" sz="1200" i="1" dirty="0" smtClean="0">
                <a:solidFill>
                  <a:schemeClr val="bg1"/>
                </a:solidFill>
              </a:rPr>
              <a:t>Kajian LIPI 2014</a:t>
            </a:r>
            <a:endParaRPr lang="id-ID" sz="1200" i="1" dirty="0" smtClean="0">
              <a:solidFill>
                <a:schemeClr val="bg1"/>
              </a:solidFill>
            </a:endParaRPr>
          </a:p>
          <a:p>
            <a:pPr marL="109538" indent="-109538">
              <a:lnSpc>
                <a:spcPct val="90000"/>
              </a:lnSpc>
              <a:buFont typeface="Arial" pitchFamily="34" charset="0"/>
              <a:buChar char="•"/>
            </a:pPr>
            <a:r>
              <a:rPr lang="id-ID" sz="1200" i="1" dirty="0" smtClean="0">
                <a:solidFill>
                  <a:schemeClr val="bg1"/>
                </a:solidFill>
              </a:rPr>
              <a:t>Dokumen baseline biofisik TWP Pieh </a:t>
            </a:r>
            <a:r>
              <a:rPr lang="id-ID" sz="1200" i="1" dirty="0" smtClean="0">
                <a:solidFill>
                  <a:schemeClr val="bg1"/>
                </a:solidFill>
              </a:rPr>
              <a:t>2015</a:t>
            </a:r>
            <a:endParaRPr lang="id-ID" sz="1200" i="1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8600" y="3893165"/>
            <a:ext cx="2467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474,90 ha</a:t>
            </a:r>
            <a:endParaRPr lang="id-ID" sz="40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4800" y="4378404"/>
            <a:ext cx="3657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Luas hamparan terumbu karang </a:t>
            </a:r>
            <a:r>
              <a:rPr lang="id-ID" sz="1600" dirty="0" smtClean="0">
                <a:solidFill>
                  <a:schemeClr val="bg1"/>
                </a:solidFill>
              </a:rPr>
              <a:t/>
            </a:r>
            <a:br>
              <a:rPr lang="id-ID" sz="1600" dirty="0" smtClean="0">
                <a:solidFill>
                  <a:schemeClr val="bg1"/>
                </a:solidFill>
              </a:rPr>
            </a:br>
            <a:r>
              <a:rPr lang="id-ID" sz="1400" dirty="0" smtClean="0">
                <a:solidFill>
                  <a:schemeClr val="bg1"/>
                </a:solidFill>
              </a:rPr>
              <a:t>dengan t</a:t>
            </a:r>
            <a:r>
              <a:rPr lang="en-US" sz="1400" dirty="0" err="1" smtClean="0">
                <a:solidFill>
                  <a:schemeClr val="bg1"/>
                </a:solidFill>
              </a:rPr>
              <a:t>ipe</a:t>
            </a:r>
            <a:r>
              <a:rPr lang="id-ID" sz="1400" dirty="0" smtClean="0">
                <a:solidFill>
                  <a:schemeClr val="bg1"/>
                </a:solidFill>
              </a:rPr>
              <a:t> terumbu karang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id-ID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err="1" smtClean="0">
                <a:solidFill>
                  <a:schemeClr val="bg1"/>
                </a:solidFill>
              </a:rPr>
              <a:t>terumbu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tepi</a:t>
            </a:r>
            <a:r>
              <a:rPr lang="id-ID" sz="1400" dirty="0" smtClean="0">
                <a:solidFill>
                  <a:schemeClr val="bg1"/>
                </a:solidFill>
              </a:rPr>
              <a:t> (f</a:t>
            </a:r>
            <a:r>
              <a:rPr lang="en-US" sz="1400" i="1" dirty="0" smtClean="0">
                <a:solidFill>
                  <a:schemeClr val="bg1"/>
                </a:solidFill>
              </a:rPr>
              <a:t>ringing reef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r>
              <a:rPr lang="id-ID" sz="1400" dirty="0" smtClean="0">
                <a:solidFill>
                  <a:schemeClr val="bg1"/>
                </a:solidFill>
              </a:rPr>
              <a:t> dan </a:t>
            </a:r>
            <a:r>
              <a:rPr lang="en-US" sz="1400" dirty="0" err="1" smtClean="0">
                <a:solidFill>
                  <a:schemeClr val="bg1"/>
                </a:solidFill>
              </a:rPr>
              <a:t>gosong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karang</a:t>
            </a:r>
            <a:r>
              <a:rPr lang="en-US" sz="1400" dirty="0" smtClean="0">
                <a:solidFill>
                  <a:schemeClr val="bg1"/>
                </a:solidFill>
              </a:rPr>
              <a:t> (</a:t>
            </a:r>
            <a:r>
              <a:rPr lang="en-US" sz="1400" i="1" dirty="0" smtClean="0">
                <a:solidFill>
                  <a:schemeClr val="bg1"/>
                </a:solidFill>
              </a:rPr>
              <a:t>patch reef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  <a:endParaRPr lang="id-ID" sz="16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6996" y="5105400"/>
            <a:ext cx="8130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id-ID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4400" y="5220573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Spesies karang</a:t>
            </a:r>
            <a:r>
              <a:rPr lang="id-ID" sz="16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id-ID" sz="1400" dirty="0" smtClean="0">
                <a:solidFill>
                  <a:schemeClr val="bg1"/>
                </a:solidFill>
              </a:rPr>
              <a:t>dimana paling banyak dijumpai adalah dari jenis </a:t>
            </a:r>
            <a:r>
              <a:rPr lang="id-ID" sz="1400" i="1" dirty="0" smtClean="0">
                <a:solidFill>
                  <a:schemeClr val="bg1"/>
                </a:solidFill>
              </a:rPr>
              <a:t>Montipora sp, Porites sp. </a:t>
            </a:r>
            <a:r>
              <a:rPr lang="id-ID" sz="1400" dirty="0" smtClean="0">
                <a:solidFill>
                  <a:schemeClr val="bg1"/>
                </a:solidFill>
              </a:rPr>
              <a:t>dan </a:t>
            </a:r>
            <a:r>
              <a:rPr lang="id-ID" sz="1400" i="1" dirty="0" smtClean="0">
                <a:solidFill>
                  <a:schemeClr val="bg1"/>
                </a:solidFill>
              </a:rPr>
              <a:t>Polichopora sp</a:t>
            </a:r>
            <a:r>
              <a:rPr lang="id-ID" sz="1400" dirty="0" smtClean="0">
                <a:solidFill>
                  <a:schemeClr val="bg1"/>
                </a:solidFill>
              </a:rPr>
              <a:t> </a:t>
            </a:r>
            <a:endParaRPr lang="id-ID" sz="14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58000" y="1371600"/>
            <a:ext cx="1905000" cy="160043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id-ID" sz="1400" dirty="0" smtClean="0">
                <a:solidFill>
                  <a:schemeClr val="bg1"/>
                </a:solidFill>
              </a:rPr>
              <a:t>Kajian </a:t>
            </a:r>
            <a:r>
              <a:rPr lang="id-ID" sz="1400" smtClean="0">
                <a:solidFill>
                  <a:schemeClr val="bg1"/>
                </a:solidFill>
              </a:rPr>
              <a:t>Baseline </a:t>
            </a:r>
            <a:r>
              <a:rPr lang="id-ID" sz="1400" smtClean="0">
                <a:solidFill>
                  <a:schemeClr val="bg1"/>
                </a:solidFill>
              </a:rPr>
              <a:t>2015</a:t>
            </a:r>
            <a:r>
              <a:rPr lang="id-ID" sz="1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id-ID" sz="1400" dirty="0" smtClean="0">
                <a:solidFill>
                  <a:schemeClr val="bg1"/>
                </a:solidFill>
              </a:rPr>
              <a:t>33 titik di dalam kawasan :</a:t>
            </a:r>
          </a:p>
          <a:p>
            <a:r>
              <a:rPr lang="id-ID" sz="1400" dirty="0" smtClean="0">
                <a:solidFill>
                  <a:schemeClr val="bg1"/>
                </a:solidFill>
              </a:rPr>
              <a:t>- 20 di Zona Inti </a:t>
            </a:r>
          </a:p>
          <a:p>
            <a:pPr>
              <a:buFontTx/>
              <a:buChar char="-"/>
            </a:pPr>
            <a:r>
              <a:rPr lang="id-ID" sz="1400" dirty="0" smtClean="0">
                <a:solidFill>
                  <a:schemeClr val="bg1"/>
                </a:solidFill>
              </a:rPr>
              <a:t>3 di Zona Lainnya</a:t>
            </a:r>
          </a:p>
          <a:p>
            <a:pPr>
              <a:buFontTx/>
              <a:buChar char="-"/>
            </a:pPr>
            <a:r>
              <a:rPr lang="id-ID" sz="1400" smtClean="0">
                <a:solidFill>
                  <a:schemeClr val="bg1"/>
                </a:solidFill>
              </a:rPr>
              <a:t>10 </a:t>
            </a:r>
            <a:r>
              <a:rPr lang="id-ID" sz="1400" dirty="0" smtClean="0">
                <a:solidFill>
                  <a:schemeClr val="bg1"/>
                </a:solidFill>
              </a:rPr>
              <a:t>di Zona Pemanfaatan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4038599" y="3245748"/>
          <a:ext cx="4724401" cy="1707252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1219199"/>
                <a:gridCol w="914400"/>
                <a:gridCol w="1219200"/>
                <a:gridCol w="1371602"/>
              </a:tblGrid>
              <a:tr h="624469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Zona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Jml Titik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Rerata Tutupan Karang (%)</a:t>
                      </a:r>
                      <a:endParaRPr lang="id-ID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Range</a:t>
                      </a:r>
                      <a:endParaRPr lang="id-ID" sz="16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524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Inti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20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42.48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17,27 </a:t>
                      </a:r>
                      <a:r>
                        <a:rPr lang="id-ID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id-ID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61,93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524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Pemanfaatan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10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42.41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11,27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77,60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5244"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 smtClean="0"/>
                        <a:t>Rehabilitasi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3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30.91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14,13 </a:t>
                      </a:r>
                      <a:r>
                        <a:rPr lang="id-ID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55,33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5486400" y="4953000"/>
            <a:ext cx="33528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100" b="1" i="1" dirty="0" smtClean="0">
                <a:solidFill>
                  <a:schemeClr val="bg1"/>
                </a:solidFill>
              </a:rPr>
              <a:t>Catatan:</a:t>
            </a:r>
          </a:p>
          <a:p>
            <a:pPr algn="r"/>
            <a:r>
              <a:rPr lang="id-ID" sz="1100" i="1" dirty="0" smtClean="0">
                <a:solidFill>
                  <a:schemeClr val="bg1"/>
                </a:solidFill>
              </a:rPr>
              <a:t>Selisih nilai tahun </a:t>
            </a:r>
            <a:r>
              <a:rPr lang="id-ID" sz="1100" i="1" dirty="0" smtClean="0">
                <a:solidFill>
                  <a:schemeClr val="bg1"/>
                </a:solidFill>
              </a:rPr>
              <a:t>2010-2012, 2014 dan 2015 </a:t>
            </a:r>
            <a:r>
              <a:rPr lang="id-ID" sz="1100" i="1" dirty="0" smtClean="0">
                <a:solidFill>
                  <a:schemeClr val="bg1"/>
                </a:solidFill>
              </a:rPr>
              <a:t>yang ada belum dapat menunjukkan perubahan yang terjadi karena </a:t>
            </a:r>
            <a:r>
              <a:rPr lang="id-ID" sz="1100" b="1" i="1" dirty="0" smtClean="0">
                <a:solidFill>
                  <a:schemeClr val="bg1"/>
                </a:solidFill>
              </a:rPr>
              <a:t>perbedaan lokasi/jumlah titik serta metodologi survey</a:t>
            </a:r>
            <a:endParaRPr lang="id-ID" sz="1100" b="1" i="1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99132" y="2952690"/>
            <a:ext cx="1652184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id-ID" sz="2400" b="1" smtClean="0">
                <a:solidFill>
                  <a:srgbClr val="FFFF00"/>
                </a:solidFill>
              </a:rPr>
              <a:t>Tahun </a:t>
            </a:r>
            <a:r>
              <a:rPr lang="id-ID" sz="2400" b="1" smtClean="0">
                <a:solidFill>
                  <a:srgbClr val="FFFF00"/>
                </a:solidFill>
              </a:rPr>
              <a:t>2015</a:t>
            </a:r>
            <a:endParaRPr lang="id-ID" sz="2400" b="1" dirty="0">
              <a:solidFill>
                <a:srgbClr val="FFFF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388135" y="1524000"/>
            <a:ext cx="1311166" cy="1311166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800" b="1" dirty="0">
              <a:solidFill>
                <a:schemeClr val="tx1"/>
              </a:solidFill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1729241" y="2283754"/>
            <a:ext cx="3757159" cy="1055397"/>
          </a:xfrm>
          <a:custGeom>
            <a:avLst/>
            <a:gdLst>
              <a:gd name="connsiteX0" fmla="*/ 0 w 2362200"/>
              <a:gd name="connsiteY0" fmla="*/ 714375 h 714375"/>
              <a:gd name="connsiteX1" fmla="*/ 790575 w 2362200"/>
              <a:gd name="connsiteY1" fmla="*/ 419100 h 714375"/>
              <a:gd name="connsiteX2" fmla="*/ 1590675 w 2362200"/>
              <a:gd name="connsiteY2" fmla="*/ 342900 h 714375"/>
              <a:gd name="connsiteX3" fmla="*/ 2362200 w 2362200"/>
              <a:gd name="connsiteY3" fmla="*/ 0 h 714375"/>
              <a:gd name="connsiteX0" fmla="*/ 0 w 3962400"/>
              <a:gd name="connsiteY0" fmla="*/ 685800 h 685800"/>
              <a:gd name="connsiteX1" fmla="*/ 790575 w 3962400"/>
              <a:gd name="connsiteY1" fmla="*/ 390525 h 685800"/>
              <a:gd name="connsiteX2" fmla="*/ 1590675 w 3962400"/>
              <a:gd name="connsiteY2" fmla="*/ 314325 h 685800"/>
              <a:gd name="connsiteX3" fmla="*/ 3962400 w 3962400"/>
              <a:gd name="connsiteY3" fmla="*/ 0 h 685800"/>
              <a:gd name="connsiteX0" fmla="*/ 0 w 3612776"/>
              <a:gd name="connsiteY0" fmla="*/ 638233 h 638233"/>
              <a:gd name="connsiteX1" fmla="*/ 790575 w 3612776"/>
              <a:gd name="connsiteY1" fmla="*/ 342958 h 638233"/>
              <a:gd name="connsiteX2" fmla="*/ 1590675 w 3612776"/>
              <a:gd name="connsiteY2" fmla="*/ 266758 h 638233"/>
              <a:gd name="connsiteX3" fmla="*/ 3612776 w 3612776"/>
              <a:gd name="connsiteY3" fmla="*/ 0 h 638233"/>
              <a:gd name="connsiteX0" fmla="*/ 0 w 3161315"/>
              <a:gd name="connsiteY0" fmla="*/ 595170 h 595170"/>
              <a:gd name="connsiteX1" fmla="*/ 790575 w 3161315"/>
              <a:gd name="connsiteY1" fmla="*/ 299895 h 595170"/>
              <a:gd name="connsiteX2" fmla="*/ 1590675 w 3161315"/>
              <a:gd name="connsiteY2" fmla="*/ 223695 h 595170"/>
              <a:gd name="connsiteX3" fmla="*/ 3161315 w 3161315"/>
              <a:gd name="connsiteY3" fmla="*/ 0 h 595170"/>
              <a:gd name="connsiteX0" fmla="*/ 0 w 3161315"/>
              <a:gd name="connsiteY0" fmla="*/ 595170 h 595170"/>
              <a:gd name="connsiteX1" fmla="*/ 790575 w 3161315"/>
              <a:gd name="connsiteY1" fmla="*/ 299895 h 595170"/>
              <a:gd name="connsiteX2" fmla="*/ 1590675 w 3161315"/>
              <a:gd name="connsiteY2" fmla="*/ 223695 h 595170"/>
              <a:gd name="connsiteX3" fmla="*/ 2511317 w 3161315"/>
              <a:gd name="connsiteY3" fmla="*/ 81887 h 595170"/>
              <a:gd name="connsiteX4" fmla="*/ 3161315 w 3161315"/>
              <a:gd name="connsiteY4" fmla="*/ 0 h 595170"/>
              <a:gd name="connsiteX0" fmla="*/ 0 w 3161315"/>
              <a:gd name="connsiteY0" fmla="*/ 639502 h 639502"/>
              <a:gd name="connsiteX1" fmla="*/ 790575 w 3161315"/>
              <a:gd name="connsiteY1" fmla="*/ 344227 h 639502"/>
              <a:gd name="connsiteX2" fmla="*/ 1590675 w 3161315"/>
              <a:gd name="connsiteY2" fmla="*/ 268027 h 639502"/>
              <a:gd name="connsiteX3" fmla="*/ 2520160 w 3161315"/>
              <a:gd name="connsiteY3" fmla="*/ 0 h 639502"/>
              <a:gd name="connsiteX4" fmla="*/ 3161315 w 3161315"/>
              <a:gd name="connsiteY4" fmla="*/ 44332 h 639502"/>
              <a:gd name="connsiteX0" fmla="*/ 0 w 3161315"/>
              <a:gd name="connsiteY0" fmla="*/ 596439 h 596439"/>
              <a:gd name="connsiteX1" fmla="*/ 790575 w 3161315"/>
              <a:gd name="connsiteY1" fmla="*/ 301164 h 596439"/>
              <a:gd name="connsiteX2" fmla="*/ 1590675 w 3161315"/>
              <a:gd name="connsiteY2" fmla="*/ 224964 h 596439"/>
              <a:gd name="connsiteX3" fmla="*/ 2520160 w 3161315"/>
              <a:gd name="connsiteY3" fmla="*/ 0 h 596439"/>
              <a:gd name="connsiteX4" fmla="*/ 3161315 w 3161315"/>
              <a:gd name="connsiteY4" fmla="*/ 1269 h 59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1315" h="596439">
                <a:moveTo>
                  <a:pt x="0" y="596439"/>
                </a:moveTo>
                <a:lnTo>
                  <a:pt x="790575" y="301164"/>
                </a:lnTo>
                <a:lnTo>
                  <a:pt x="1590675" y="224964"/>
                </a:lnTo>
                <a:lnTo>
                  <a:pt x="2520160" y="0"/>
                </a:lnTo>
                <a:lnTo>
                  <a:pt x="3161315" y="1269"/>
                </a:lnTo>
              </a:path>
            </a:pathLst>
          </a:custGeom>
          <a:ln w="76200">
            <a:solidFill>
              <a:srgbClr val="99FF33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6" name="Oval 55"/>
          <p:cNvSpPr/>
          <p:nvPr/>
        </p:nvSpPr>
        <p:spPr>
          <a:xfrm>
            <a:off x="1348242" y="2958152"/>
            <a:ext cx="685800" cy="6858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64072" y="3096904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b="1" dirty="0" smtClean="0">
                <a:latin typeface="Arial Narrow" pitchFamily="34" charset="0"/>
              </a:rPr>
              <a:t>24,08%</a:t>
            </a:r>
            <a:endParaRPr lang="id-ID" sz="2000" b="1" dirty="0">
              <a:latin typeface="Arial Narrow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438833" y="3352800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mtClean="0"/>
              <a:t>2010</a:t>
            </a:r>
            <a:endParaRPr lang="id-ID" sz="1200" dirty="0"/>
          </a:p>
        </p:txBody>
      </p:sp>
      <p:sp>
        <p:nvSpPr>
          <p:cNvPr id="59" name="Oval 58"/>
          <p:cNvSpPr/>
          <p:nvPr/>
        </p:nvSpPr>
        <p:spPr>
          <a:xfrm>
            <a:off x="2364502" y="2438400"/>
            <a:ext cx="685800" cy="685800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280332" y="2577152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b="1" dirty="0" smtClean="0">
                <a:latin typeface="Arial Narrow" pitchFamily="34" charset="0"/>
              </a:rPr>
              <a:t>32,02%</a:t>
            </a:r>
            <a:endParaRPr lang="id-ID" sz="2000" b="1" dirty="0">
              <a:latin typeface="Arial Narrow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455093" y="2833048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mtClean="0"/>
              <a:t>2011</a:t>
            </a:r>
            <a:endParaRPr lang="id-ID" sz="1200" dirty="0"/>
          </a:p>
        </p:txBody>
      </p:sp>
      <p:sp>
        <p:nvSpPr>
          <p:cNvPr id="62" name="Oval 61"/>
          <p:cNvSpPr/>
          <p:nvPr/>
        </p:nvSpPr>
        <p:spPr>
          <a:xfrm>
            <a:off x="3355102" y="2286000"/>
            <a:ext cx="685800" cy="685800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270932" y="2424752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b="1" dirty="0" smtClean="0">
                <a:latin typeface="Arial Narrow" pitchFamily="34" charset="0"/>
              </a:rPr>
              <a:t>33,96%</a:t>
            </a:r>
            <a:endParaRPr lang="id-ID" sz="2000" b="1" dirty="0">
              <a:latin typeface="Arial Narrow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445693" y="2680648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dirty="0" smtClean="0"/>
              <a:t>2012</a:t>
            </a:r>
            <a:endParaRPr lang="id-ID" sz="1200" dirty="0"/>
          </a:p>
        </p:txBody>
      </p:sp>
      <p:sp>
        <p:nvSpPr>
          <p:cNvPr id="65" name="Rectangle 64"/>
          <p:cNvSpPr/>
          <p:nvPr/>
        </p:nvSpPr>
        <p:spPr>
          <a:xfrm>
            <a:off x="5368866" y="1814186"/>
            <a:ext cx="1467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600" b="1" smtClean="0">
                <a:latin typeface="Arial Narrow" pitchFamily="34" charset="0"/>
              </a:rPr>
              <a:t>41.40</a:t>
            </a:r>
            <a:r>
              <a:rPr lang="id-ID" sz="3600" b="1" dirty="0" smtClean="0">
                <a:latin typeface="Arial Narrow" pitchFamily="34" charset="0"/>
              </a:rPr>
              <a:t>%</a:t>
            </a:r>
            <a:endParaRPr lang="id-ID" sz="3600" b="1" dirty="0">
              <a:latin typeface="Arial Narrow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800667" y="2296557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smtClean="0"/>
              <a:t>2015</a:t>
            </a:r>
            <a:endParaRPr lang="id-ID" sz="1200" dirty="0"/>
          </a:p>
        </p:txBody>
      </p:sp>
      <p:sp>
        <p:nvSpPr>
          <p:cNvPr id="67" name="Rectangle 66"/>
          <p:cNvSpPr/>
          <p:nvPr/>
        </p:nvSpPr>
        <p:spPr>
          <a:xfrm>
            <a:off x="1219200" y="3622344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Kondisi Buruk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09056" y="3124200"/>
            <a:ext cx="10454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Kondisi Sedang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78335" y="2936544"/>
            <a:ext cx="10454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Kondisi Sedang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56301" y="2802156"/>
            <a:ext cx="10454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Kondisi Sedang</a:t>
            </a:r>
            <a:endParaRPr lang="id-ID" sz="1100" dirty="0">
              <a:solidFill>
                <a:schemeClr val="bg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4367767" y="1826554"/>
            <a:ext cx="685800" cy="685800"/>
          </a:xfrm>
          <a:prstGeom prst="ellipse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283597" y="1965306"/>
            <a:ext cx="898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2000" b="1" dirty="0" smtClean="0">
                <a:latin typeface="Arial Narrow" pitchFamily="34" charset="0"/>
              </a:rPr>
              <a:t>41.88%</a:t>
            </a:r>
            <a:endParaRPr lang="id-ID" sz="2000" b="1" dirty="0">
              <a:latin typeface="Arial Narrow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58358" y="2221202"/>
            <a:ext cx="4988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1200" dirty="0" smtClean="0"/>
              <a:t>2014</a:t>
            </a:r>
            <a:endParaRPr lang="id-ID" sz="1200" dirty="0"/>
          </a:p>
        </p:txBody>
      </p:sp>
      <p:sp>
        <p:nvSpPr>
          <p:cNvPr id="74" name="Rectangle 73"/>
          <p:cNvSpPr/>
          <p:nvPr/>
        </p:nvSpPr>
        <p:spPr>
          <a:xfrm>
            <a:off x="4191000" y="2477098"/>
            <a:ext cx="10454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100" dirty="0" smtClean="0">
                <a:solidFill>
                  <a:schemeClr val="bg1"/>
                </a:solidFill>
              </a:rPr>
              <a:t>Kondisi Sedang</a:t>
            </a:r>
            <a:endParaRPr lang="id-ID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769737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Terumbu Karang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7924800" y="2819400"/>
            <a:ext cx="94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No Data</a:t>
            </a:r>
            <a:endParaRPr lang="id-ID" dirty="0"/>
          </a:p>
        </p:txBody>
      </p:sp>
      <p:pic>
        <p:nvPicPr>
          <p:cNvPr id="38913" name="Picture 1" descr="D:\LKKPN Pekanbaru\2016\Database kawasan\TWP Pieh\Sebaran kondisi tutupan karang Pieh.jpg"/>
          <p:cNvPicPr>
            <a:picLocks noChangeAspect="1" noChangeArrowheads="1"/>
          </p:cNvPicPr>
          <p:nvPr/>
        </p:nvPicPr>
        <p:blipFill>
          <a:blip r:embed="rId3" cstate="print"/>
          <a:srcRect l="3536" t="3750" r="4545" b="2500"/>
          <a:stretch>
            <a:fillRect/>
          </a:stretch>
        </p:blipFill>
        <p:spPr bwMode="auto">
          <a:xfrm>
            <a:off x="139264" y="1219200"/>
            <a:ext cx="3909568" cy="563880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4096395"/>
          <a:ext cx="4800600" cy="2396253"/>
        </p:xfrm>
        <a:graphic>
          <a:graphicData uri="http://schemas.openxmlformats.org/drawingml/2006/table">
            <a:tbl>
              <a:tblPr firstRow="1">
                <a:tableStyleId>{8EC20E35-A176-4012-BC5E-935CFFF8708E}</a:tableStyleId>
              </a:tblPr>
              <a:tblGrid>
                <a:gridCol w="1249471"/>
                <a:gridCol w="670769"/>
                <a:gridCol w="960120"/>
                <a:gridCol w="1082040"/>
                <a:gridCol w="838200"/>
              </a:tblGrid>
              <a:tr h="579528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/>
                        <a:t>Jumlah Titik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/>
                        <a:t>zona </a:t>
                      </a:r>
                      <a:r>
                        <a:rPr lang="id-ID" sz="1400" u="none" strike="noStrike" dirty="0" smtClean="0"/>
                        <a:t/>
                      </a:r>
                      <a:br>
                        <a:rPr lang="id-ID" sz="1400" u="none" strike="noStrike" dirty="0" smtClean="0"/>
                      </a:br>
                      <a:r>
                        <a:rPr lang="id-ID" sz="1400" u="none" strike="noStrike" dirty="0" smtClean="0"/>
                        <a:t>inti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/>
                        <a:t>zona rehabilitasi</a:t>
                      </a:r>
                      <a:endParaRPr lang="id-ID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/>
                        <a:t>zona pemanfaatan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u="none" strike="noStrike" dirty="0"/>
                        <a:t>Jumlah</a:t>
                      </a:r>
                      <a:endParaRPr lang="id-ID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3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u="none" strike="noStrike" dirty="0"/>
                        <a:t>sangat baik </a:t>
                      </a:r>
                      <a:r>
                        <a:rPr lang="id-ID" sz="1200" u="none" strike="noStrike" dirty="0" smtClean="0"/>
                        <a:t/>
                      </a:r>
                      <a:br>
                        <a:rPr lang="id-ID" sz="1200" u="none" strike="noStrike" dirty="0" smtClean="0"/>
                      </a:br>
                      <a:r>
                        <a:rPr lang="id-ID" sz="1200" u="none" strike="noStrike" dirty="0" smtClean="0"/>
                        <a:t>(&gt;</a:t>
                      </a:r>
                      <a:r>
                        <a:rPr lang="id-ID" sz="1200" u="none" strike="noStrike" dirty="0"/>
                        <a:t>70%)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0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1159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u="none" strike="noStrike" dirty="0"/>
                        <a:t>baik </a:t>
                      </a:r>
                      <a:r>
                        <a:rPr lang="id-ID" sz="1200" u="none" strike="noStrike" dirty="0" smtClean="0"/>
                        <a:t/>
                      </a:r>
                      <a:br>
                        <a:rPr lang="id-ID" sz="1200" u="none" strike="noStrike" dirty="0" smtClean="0"/>
                      </a:br>
                      <a:r>
                        <a:rPr lang="id-ID" sz="1200" u="none" strike="noStrike" dirty="0" smtClean="0"/>
                        <a:t>(</a:t>
                      </a:r>
                      <a:r>
                        <a:rPr lang="id-ID" sz="1200" u="none" strike="noStrike" dirty="0"/>
                        <a:t>50% - 70%)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1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/>
                        <a:t>4</a:t>
                      </a:r>
                      <a:endParaRPr lang="id-ID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9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23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u="none" strike="noStrike" dirty="0"/>
                        <a:t>rusak sedang </a:t>
                      </a:r>
                      <a:r>
                        <a:rPr lang="id-ID" sz="1200" u="none" strike="noStrike" dirty="0" smtClean="0"/>
                        <a:t/>
                      </a:r>
                      <a:br>
                        <a:rPr lang="id-ID" sz="1200" u="none" strike="noStrike" dirty="0" smtClean="0"/>
                      </a:br>
                      <a:r>
                        <a:rPr lang="id-ID" sz="1200" u="none" strike="noStrike" dirty="0" smtClean="0"/>
                        <a:t>(25</a:t>
                      </a:r>
                      <a:r>
                        <a:rPr lang="id-ID" sz="1200" u="none" strike="noStrike" dirty="0"/>
                        <a:t>% - 50%)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14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17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2375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u="none" strike="noStrike" dirty="0"/>
                        <a:t>rusak berat </a:t>
                      </a:r>
                      <a:r>
                        <a:rPr lang="id-ID" sz="1200" u="none" strike="noStrike" dirty="0" smtClean="0"/>
                        <a:t/>
                      </a:r>
                      <a:br>
                        <a:rPr lang="id-ID" sz="1200" u="none" strike="noStrike" dirty="0" smtClean="0"/>
                      </a:br>
                      <a:r>
                        <a:rPr lang="id-ID" sz="1200" u="none" strike="noStrike" dirty="0" smtClean="0"/>
                        <a:t>(&lt; </a:t>
                      </a:r>
                      <a:r>
                        <a:rPr lang="id-ID" sz="1200" u="none" strike="noStrike" dirty="0"/>
                        <a:t>25%)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000" b="1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d-ID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d-ID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b="1" u="none" strike="noStrik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d-ID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6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22">
                <a:tc>
                  <a:txBody>
                    <a:bodyPr/>
                    <a:lstStyle/>
                    <a:p>
                      <a:pPr algn="ctr" fontAlgn="b"/>
                      <a:r>
                        <a:rPr lang="id-ID" sz="1200" u="none" strike="noStrike" dirty="0"/>
                        <a:t>Total</a:t>
                      </a:r>
                      <a:endParaRPr lang="id-ID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20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smtClean="0"/>
                        <a:t>10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600" u="none" strike="noStrike" dirty="0"/>
                        <a:t>33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1066800"/>
            <a:ext cx="22098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id-ID" b="1" dirty="0" smtClean="0"/>
              <a:t>Distribusi kondisi tutupan karang</a:t>
            </a:r>
            <a:endParaRPr lang="id-ID" b="1" dirty="0"/>
          </a:p>
        </p:txBody>
      </p:sp>
      <p:sp>
        <p:nvSpPr>
          <p:cNvPr id="12" name="Oval 11"/>
          <p:cNvSpPr/>
          <p:nvPr/>
        </p:nvSpPr>
        <p:spPr>
          <a:xfrm>
            <a:off x="2774732" y="614066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Oval 25"/>
          <p:cNvSpPr/>
          <p:nvPr/>
        </p:nvSpPr>
        <p:spPr>
          <a:xfrm>
            <a:off x="3276600" y="36576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3" name="Chart 12"/>
          <p:cNvGraphicFramePr/>
          <p:nvPr/>
        </p:nvGraphicFramePr>
        <p:xfrm>
          <a:off x="4191000" y="1219200"/>
          <a:ext cx="4800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6676698" y="1021792"/>
            <a:ext cx="2133600" cy="4413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400" b="1" dirty="0" smtClean="0">
                <a:solidFill>
                  <a:schemeClr val="bg1"/>
                </a:solidFill>
              </a:rPr>
              <a:t>Rerata Kondisi tutupan karang hidup per site</a:t>
            </a:r>
            <a:endParaRPr lang="id-ID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6770" y="3933498"/>
            <a:ext cx="2133600" cy="2689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id-ID" sz="1400" b="1" dirty="0" smtClean="0">
                <a:solidFill>
                  <a:schemeClr val="bg1"/>
                </a:solidFill>
              </a:rPr>
              <a:t>Distribusi kondisiper zona</a:t>
            </a:r>
            <a:endParaRPr lang="id-ID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Terumbu Karang</a:t>
            </a:r>
            <a:endParaRPr lang="id-ID" dirty="0"/>
          </a:p>
        </p:txBody>
      </p:sp>
      <p:pic>
        <p:nvPicPr>
          <p:cNvPr id="63490" name="Picture 2" descr="D:\LKKPN Pekanbaru\2016\Database kawasan\TWP Pieh\Sebaran kondisi tutupan karang Pieh - Pulau Pi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879651" cy="54864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977410" y="3364020"/>
            <a:ext cx="91440" cy="9144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667000"/>
            <a:ext cx="2739795" cy="23957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8" name="Shape 7"/>
          <p:cNvCxnSpPr>
            <a:stCxn id="5" idx="6"/>
            <a:endCxn id="63491" idx="1"/>
          </p:cNvCxnSpPr>
          <p:nvPr/>
        </p:nvCxnSpPr>
        <p:spPr>
          <a:xfrm>
            <a:off x="3068850" y="3409740"/>
            <a:ext cx="1655550" cy="4551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355684" y="304800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id-ID" b="1" dirty="0" smtClean="0">
                <a:solidFill>
                  <a:srgbClr val="000000"/>
                </a:solidFill>
              </a:rPr>
              <a:t>40.85%</a:t>
            </a:r>
            <a:endParaRPr lang="id-ID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19100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smtClean="0">
                <a:solidFill>
                  <a:srgbClr val="000000"/>
                </a:solidFill>
              </a:rPr>
              <a:t>45.14</a:t>
            </a:r>
            <a:r>
              <a:rPr lang="id-ID" b="1" dirty="0" smtClean="0">
                <a:solidFill>
                  <a:srgbClr val="000000"/>
                </a:solidFill>
              </a:rPr>
              <a:t>%</a:t>
            </a:r>
            <a:endParaRPr lang="id-ID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Terumbu Karang</a:t>
            </a:r>
            <a:endParaRPr lang="id-ID" dirty="0"/>
          </a:p>
        </p:txBody>
      </p:sp>
      <p:pic>
        <p:nvPicPr>
          <p:cNvPr id="61442" name="Picture 2" descr="D:\LKKPN Pekanbaru\2016\Database kawasan\TWP Pieh\Sebaran kondisi tutupan karang Pieh - Pulau Air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4648" y="1211240"/>
            <a:ext cx="3879099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005072"/>
            <a:ext cx="2739795" cy="23957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3" name="Elbow Connector 12"/>
          <p:cNvCxnSpPr>
            <a:stCxn id="61443" idx="1"/>
          </p:cNvCxnSpPr>
          <p:nvPr/>
        </p:nvCxnSpPr>
        <p:spPr>
          <a:xfrm rot="10800000">
            <a:off x="3581400" y="4876800"/>
            <a:ext cx="1905000" cy="32613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95400"/>
            <a:ext cx="2739795" cy="23957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7" name="Elbow Connector 16"/>
          <p:cNvCxnSpPr>
            <a:stCxn id="61444" idx="1"/>
            <a:endCxn id="18" idx="6"/>
          </p:cNvCxnSpPr>
          <p:nvPr/>
        </p:nvCxnSpPr>
        <p:spPr>
          <a:xfrm rot="10800000" flipV="1">
            <a:off x="2336868" y="2493264"/>
            <a:ext cx="2235132" cy="142678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245428" y="3874324"/>
            <a:ext cx="91440" cy="9144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838200" y="335280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38.48%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2286000" y="403860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33.87%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>
            <a:off x="2743200" y="510540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smtClean="0"/>
              <a:t>14.13</a:t>
            </a:r>
            <a:r>
              <a:rPr lang="id-ID" b="1" dirty="0" smtClean="0"/>
              <a:t>%</a:t>
            </a:r>
            <a:r>
              <a:rPr lang="id-ID" dirty="0" smtClean="0"/>
              <a:t> </a:t>
            </a:r>
            <a:endParaRPr lang="id-ID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Terumbu Karang</a:t>
            </a:r>
            <a:endParaRPr lang="id-ID" dirty="0"/>
          </a:p>
        </p:txBody>
      </p:sp>
      <p:pic>
        <p:nvPicPr>
          <p:cNvPr id="62466" name="Picture 2" descr="D:\LKKPN Pekanbaru\2016\Database kawasan\TWP Pieh\Sebaran kondisi tutupan karang Pieh - Pulau Pandan + gos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549" y="1219200"/>
            <a:ext cx="3879651" cy="5486400"/>
          </a:xfrm>
          <a:prstGeom prst="rect">
            <a:avLst/>
          </a:prstGeom>
          <a:noFill/>
        </p:spPr>
      </p:pic>
      <p:cxnSp>
        <p:nvCxnSpPr>
          <p:cNvPr id="13" name="Elbow Connector 12"/>
          <p:cNvCxnSpPr>
            <a:stCxn id="62467" idx="1"/>
          </p:cNvCxnSpPr>
          <p:nvPr/>
        </p:nvCxnSpPr>
        <p:spPr>
          <a:xfrm rot="10800000">
            <a:off x="1219200" y="2895600"/>
            <a:ext cx="3962400" cy="1045464"/>
          </a:xfrm>
          <a:prstGeom prst="bentConnector3">
            <a:avLst>
              <a:gd name="adj1" fmla="val 620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743200"/>
            <a:ext cx="2739795" cy="23957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2369" y="213360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39.30</a:t>
            </a:r>
            <a:r>
              <a:rPr lang="id-ID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048000" y="4736068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48.20%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048000" y="548640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53.80%</a:t>
            </a:r>
            <a:r>
              <a:rPr lang="id-ID" dirty="0" smtClean="0"/>
              <a:t> </a:t>
            </a:r>
            <a:endParaRPr lang="id-ID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Kondisi Terumbu Karang</a:t>
            </a:r>
            <a:endParaRPr lang="id-ID" dirty="0"/>
          </a:p>
        </p:txBody>
      </p:sp>
      <p:pic>
        <p:nvPicPr>
          <p:cNvPr id="60418" name="Picture 2" descr="D:\LKKPN Pekanbaru\2016\Database kawasan\TWP Pieh\Sebaran kondisi tutupan karang Pieh - Pulau Toran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219200"/>
            <a:ext cx="3879669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91000"/>
            <a:ext cx="2743200" cy="23987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219200"/>
            <a:ext cx="2743200" cy="23987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0" name="Elbow Connector 9"/>
          <p:cNvCxnSpPr>
            <a:stCxn id="60420" idx="1"/>
          </p:cNvCxnSpPr>
          <p:nvPr/>
        </p:nvCxnSpPr>
        <p:spPr>
          <a:xfrm rot="10800000" flipV="1">
            <a:off x="2971800" y="2418552"/>
            <a:ext cx="1447800" cy="139144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0419" idx="1"/>
          </p:cNvCxnSpPr>
          <p:nvPr/>
        </p:nvCxnSpPr>
        <p:spPr>
          <a:xfrm rot="10800000">
            <a:off x="3124200" y="4343401"/>
            <a:ext cx="2209800" cy="104695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971800" y="4800600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38.75%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9" name="Rectangle 8"/>
          <p:cNvSpPr/>
          <p:nvPr/>
        </p:nvSpPr>
        <p:spPr>
          <a:xfrm>
            <a:off x="2514600" y="3124200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dirty="0" smtClean="0"/>
              <a:t>35.54</a:t>
            </a:r>
            <a:r>
              <a:rPr lang="id-ID" dirty="0" smtClean="0"/>
              <a:t> </a:t>
            </a:r>
            <a:r>
              <a:rPr lang="id-ID" dirty="0" smtClean="0"/>
              <a:t>%</a:t>
            </a:r>
            <a:endParaRPr lang="id-ID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19202</TotalTime>
  <Words>876</Words>
  <Application>Microsoft Office PowerPoint</Application>
  <PresentationFormat>On-screen Show (4:3)</PresentationFormat>
  <Paragraphs>323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Profil Kondisi dan Potensi Kawasan TWP Pulau Pieh dan Laut di Sekitarnya</vt:lpstr>
      <vt:lpstr>Profil kondisi kawasan</vt:lpstr>
      <vt:lpstr>Kondisi Terumbu Karang</vt:lpstr>
      <vt:lpstr>Kondisi Terumbu Karang</vt:lpstr>
      <vt:lpstr>Kondisi Terumbu Karang</vt:lpstr>
      <vt:lpstr>Kondisi Terumbu Karang</vt:lpstr>
      <vt:lpstr>Kondisi Terumbu Karang</vt:lpstr>
      <vt:lpstr>Kondisi Terumbu Karang</vt:lpstr>
      <vt:lpstr>Kondisi Terumbu Karang</vt:lpstr>
      <vt:lpstr>Kondisi Ikan Karang</vt:lpstr>
      <vt:lpstr>Spesies Langka dan Dilindungi</vt:lpstr>
      <vt:lpstr>POTENSI kawasan</vt:lpstr>
      <vt:lpstr>Potensi Perikanan</vt:lpstr>
      <vt:lpstr>Potensi Pemanfaatan</vt:lpstr>
      <vt:lpstr>Potensi Pemanfaatan</vt:lpstr>
      <vt:lpstr>Potensi Pemanfaatan</vt:lpstr>
      <vt:lpstr>Potensi Pemanfaatan</vt:lpstr>
      <vt:lpstr>Akhir Kata...</vt:lpstr>
      <vt:lpstr>Slide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MBL#13</dc:creator>
  <cp:lastModifiedBy>MBL#13</cp:lastModifiedBy>
  <cp:revision>152</cp:revision>
  <dcterms:created xsi:type="dcterms:W3CDTF">2015-10-25T16:25:15Z</dcterms:created>
  <dcterms:modified xsi:type="dcterms:W3CDTF">2016-02-23T15:14:40Z</dcterms:modified>
</cp:coreProperties>
</file>